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sldIdLst>
    <p:sldId id="302" r:id="rId2"/>
    <p:sldId id="360" r:id="rId3"/>
    <p:sldId id="361" r:id="rId4"/>
    <p:sldId id="362" r:id="rId5"/>
    <p:sldId id="363" r:id="rId6"/>
  </p:sldIdLst>
  <p:sldSz cx="12192000" cy="6858000"/>
  <p:notesSz cx="6858000" cy="9144000"/>
  <p:embeddedFontLst>
    <p:embeddedFont>
      <p:font typeface="KoPubDotum Light" panose="020B0600000101010101" charset="-127"/>
      <p:regular r:id="rId8"/>
    </p:embeddedFont>
    <p:embeddedFont>
      <p:font typeface="KOPUBDOTUM MEDIUM" panose="020B0600000101010101" charset="-127"/>
      <p:regular r:id="rId9"/>
    </p:embeddedFont>
    <p:embeddedFont>
      <p:font typeface="NanumSquare Neo OTF ExtraBold" panose="020B0600000101010101" charset="-127"/>
      <p:bold r:id="rId10"/>
    </p:embeddedFont>
    <p:embeddedFont>
      <p:font typeface="맑은 고딕" panose="020B0503020000020004" pitchFamily="50" charset="-127"/>
      <p:regular r:id="rId11"/>
      <p:bold r:id="rId12"/>
    </p:embeddedFont>
    <p:embeddedFont>
      <p:font typeface="KoPubDotum Bold" panose="020B0600000101010101" charset="-127"/>
      <p:bold r:id="rId13"/>
    </p:embeddedFont>
    <p:embeddedFont>
      <p:font typeface="SAMSUNGONE-400" panose="020B0503030303020204" charset="0"/>
      <p:regular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3A18C9F-4C06-C98F-B587-628947B2F53A}" name="한재경" initials="재한" userId="S::blackpearlhjg305@sookmyung.ac.kr::83d0fb8d-8b2b-4a8e-bd73-837cf149f02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E91FF"/>
    <a:srgbClr val="FE80A0"/>
    <a:srgbClr val="162A4B"/>
    <a:srgbClr val="FFB0A7"/>
    <a:srgbClr val="EE9CFB"/>
    <a:srgbClr val="F5C4CB"/>
    <a:srgbClr val="FF9E9C"/>
    <a:srgbClr val="C17ECD"/>
    <a:srgbClr val="D28ADF"/>
    <a:srgbClr val="FF9D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6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55" Type="http://schemas.microsoft.com/office/2018/10/relationships/authors" Target="author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7F5767-2827-9E44-A798-8E57BFF53AF3}" type="datetimeFigureOut">
              <a:rPr kumimoji="1" lang="ko-KR" altLang="en-US" smtClean="0"/>
              <a:t>2024-07-27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85DAC-111E-964C-B570-A80947C73DB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37008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19C81-58E5-4334-B547-54D5CCB1F930}" type="datetimeFigureOut">
              <a:rPr lang="ko-KR" altLang="en-US" smtClean="0"/>
              <a:t>2024-07-27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20A6-A00F-4F44-AEC7-2399D3D56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124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19C81-58E5-4334-B547-54D5CCB1F930}" type="datetimeFigureOut">
              <a:rPr lang="ko-KR" altLang="en-US" smtClean="0"/>
              <a:t>2024-07-27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20A6-A00F-4F44-AEC7-2399D3D56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0533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19C81-58E5-4334-B547-54D5CCB1F930}" type="datetimeFigureOut">
              <a:rPr lang="ko-KR" altLang="en-US" smtClean="0"/>
              <a:t>2024-07-27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20A6-A00F-4F44-AEC7-2399D3D56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3275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19C81-58E5-4334-B547-54D5CCB1F930}" type="datetimeFigureOut">
              <a:rPr lang="ko-KR" altLang="en-US" smtClean="0"/>
              <a:t>2024-07-27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20A6-A00F-4F44-AEC7-2399D3D56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9214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19C81-58E5-4334-B547-54D5CCB1F930}" type="datetimeFigureOut">
              <a:rPr lang="ko-KR" altLang="en-US" smtClean="0"/>
              <a:t>2024-07-27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20A6-A00F-4F44-AEC7-2399D3D56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1792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19C81-58E5-4334-B547-54D5CCB1F930}" type="datetimeFigureOut">
              <a:rPr lang="ko-KR" altLang="en-US" smtClean="0"/>
              <a:t>2024-07-27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20A6-A00F-4F44-AEC7-2399D3D56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6245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19C81-58E5-4334-B547-54D5CCB1F930}" type="datetimeFigureOut">
              <a:rPr lang="ko-KR" altLang="en-US" smtClean="0"/>
              <a:t>2024-07-27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20A6-A00F-4F44-AEC7-2399D3D56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082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19C81-58E5-4334-B547-54D5CCB1F930}" type="datetimeFigureOut">
              <a:rPr lang="ko-KR" altLang="en-US" smtClean="0"/>
              <a:t>2024-07-27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20A6-A00F-4F44-AEC7-2399D3D56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574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19C81-58E5-4334-B547-54D5CCB1F930}" type="datetimeFigureOut">
              <a:rPr lang="ko-KR" altLang="en-US" smtClean="0"/>
              <a:t>2024-07-27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20A6-A00F-4F44-AEC7-2399D3D56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5953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19C81-58E5-4334-B547-54D5CCB1F930}" type="datetimeFigureOut">
              <a:rPr lang="ko-KR" altLang="en-US" smtClean="0"/>
              <a:t>2024-07-27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20A6-A00F-4F44-AEC7-2399D3D56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299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19C81-58E5-4334-B547-54D5CCB1F930}" type="datetimeFigureOut">
              <a:rPr lang="ko-KR" altLang="en-US" smtClean="0"/>
              <a:t>2024-07-27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320A6-A00F-4F44-AEC7-2399D3D56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2213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819C81-58E5-4334-B547-54D5CCB1F930}" type="datetimeFigureOut">
              <a:rPr lang="ko-KR" altLang="en-US" smtClean="0"/>
              <a:t>2024-07-27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9320A6-A00F-4F44-AEC7-2399D3D56D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3181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6" Type="http://schemas.openxmlformats.org/officeDocument/2006/relationships/image" Target="../media/image8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6" Type="http://schemas.openxmlformats.org/officeDocument/2006/relationships/image" Target="../media/image8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6" Type="http://schemas.openxmlformats.org/officeDocument/2006/relationships/image" Target="../media/image8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6" Type="http://schemas.openxmlformats.org/officeDocument/2006/relationships/image" Target="../media/image8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>
            <a:extLst>
              <a:ext uri="{FF2B5EF4-FFF2-40B4-BE49-F238E27FC236}">
                <a16:creationId xmlns:a16="http://schemas.microsoft.com/office/drawing/2014/main" id="{AF5E2C11-E4FB-5353-1497-81BFE35FFA62}"/>
              </a:ext>
            </a:extLst>
          </p:cNvPr>
          <p:cNvSpPr/>
          <p:nvPr/>
        </p:nvSpPr>
        <p:spPr>
          <a:xfrm rot="19162026">
            <a:off x="2649019" y="2604235"/>
            <a:ext cx="2073446" cy="207344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5F6A7FEB-1C5B-D05F-E981-076602131702}"/>
              </a:ext>
            </a:extLst>
          </p:cNvPr>
          <p:cNvSpPr/>
          <p:nvPr/>
        </p:nvSpPr>
        <p:spPr>
          <a:xfrm rot="19162026">
            <a:off x="5062019" y="2604235"/>
            <a:ext cx="2073446" cy="207344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59FAD7F-A4DC-C7FF-525D-F3B06519BF15}"/>
              </a:ext>
            </a:extLst>
          </p:cNvPr>
          <p:cNvSpPr/>
          <p:nvPr/>
        </p:nvSpPr>
        <p:spPr>
          <a:xfrm rot="19162026">
            <a:off x="7462320" y="2616935"/>
            <a:ext cx="2073446" cy="207344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858118CA-E680-278A-3F89-FF5A2C449293}"/>
              </a:ext>
            </a:extLst>
          </p:cNvPr>
          <p:cNvSpPr/>
          <p:nvPr/>
        </p:nvSpPr>
        <p:spPr>
          <a:xfrm rot="19162026">
            <a:off x="2649018" y="2604234"/>
            <a:ext cx="2073446" cy="2073446"/>
          </a:xfrm>
          <a:prstGeom prst="ellipse">
            <a:avLst/>
          </a:prstGeom>
          <a:gradFill>
            <a:gsLst>
              <a:gs pos="20000">
                <a:schemeClr val="accent3">
                  <a:lumOff val="19878"/>
                  <a:alpha val="66000"/>
                </a:schemeClr>
              </a:gs>
              <a:gs pos="60000">
                <a:srgbClr val="E3E3E3">
                  <a:alpha val="28963"/>
                </a:srgbClr>
              </a:gs>
              <a:gs pos="100000">
                <a:schemeClr val="accent3">
                  <a:lumOff val="30981"/>
                  <a:alpha val="70365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A5A5C1B-7C54-DD7D-B2BA-1FA5C5E0C514}"/>
              </a:ext>
            </a:extLst>
          </p:cNvPr>
          <p:cNvSpPr>
            <a:spLocks/>
          </p:cNvSpPr>
          <p:nvPr/>
        </p:nvSpPr>
        <p:spPr>
          <a:xfrm>
            <a:off x="0" y="0"/>
            <a:ext cx="12191999" cy="1978617"/>
          </a:xfrm>
          <a:prstGeom prst="rect">
            <a:avLst/>
          </a:prstGeom>
          <a:solidFill>
            <a:srgbClr val="162B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solidFill>
                <a:schemeClr val="bg1"/>
              </a:solidFill>
            </a:endParaRPr>
          </a:p>
        </p:txBody>
      </p:sp>
      <p:cxnSp>
        <p:nvCxnSpPr>
          <p:cNvPr id="24" name="직선 연결선[R] 23">
            <a:extLst>
              <a:ext uri="{FF2B5EF4-FFF2-40B4-BE49-F238E27FC236}">
                <a16:creationId xmlns:a16="http://schemas.microsoft.com/office/drawing/2014/main" id="{8A0B2E5B-E1E9-64BD-87FD-20A171DA06AA}"/>
              </a:ext>
            </a:extLst>
          </p:cNvPr>
          <p:cNvCxnSpPr>
            <a:cxnSpLocks/>
          </p:cNvCxnSpPr>
          <p:nvPr/>
        </p:nvCxnSpPr>
        <p:spPr>
          <a:xfrm>
            <a:off x="6093416" y="4810170"/>
            <a:ext cx="0" cy="29267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BFAB27A-8AF9-5F05-8626-B51611636B8B}"/>
              </a:ext>
            </a:extLst>
          </p:cNvPr>
          <p:cNvSpPr txBox="1"/>
          <p:nvPr/>
        </p:nvSpPr>
        <p:spPr>
          <a:xfrm>
            <a:off x="0" y="0"/>
            <a:ext cx="12192000" cy="184666"/>
          </a:xfrm>
          <a:prstGeom prst="rect">
            <a:avLst/>
          </a:prstGeom>
          <a:solidFill>
            <a:srgbClr val="162B4B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ko-KR" altLang="en-US" sz="600" b="1" dirty="0">
              <a:solidFill>
                <a:schemeClr val="bg1"/>
              </a:solidFill>
              <a:latin typeface="NanumSquareOTF_ac Bold" panose="020B0600000101010101" pitchFamily="34" charset="-127"/>
              <a:ea typeface="NanumSquareOTF_ac Bold" panose="020B0600000101010101" pitchFamily="34" charset="-127"/>
              <a:cs typeface="Samsung Sharp Sans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4DFDDB-C4FE-F93C-64B0-221CAE3513B3}"/>
              </a:ext>
            </a:extLst>
          </p:cNvPr>
          <p:cNvSpPr txBox="1"/>
          <p:nvPr/>
        </p:nvSpPr>
        <p:spPr>
          <a:xfrm>
            <a:off x="523164" y="899819"/>
            <a:ext cx="4990414" cy="718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3600" b="1" dirty="0">
                <a:solidFill>
                  <a:schemeClr val="bg1"/>
                </a:solidFill>
                <a:latin typeface="NanumSquare Neo OTF ExtraBold" pitchFamily="2" charset="-127"/>
                <a:ea typeface="NanumSquare Neo OTF ExtraBold" pitchFamily="2" charset="-127"/>
                <a:cs typeface="Samsung Sharp Sans" pitchFamily="2" charset="0"/>
              </a:rPr>
              <a:t>시나리오 기반 </a:t>
            </a:r>
            <a:r>
              <a:rPr lang="ko-KR" altLang="en-US" sz="3600" b="1" dirty="0" err="1">
                <a:solidFill>
                  <a:schemeClr val="bg1"/>
                </a:solidFill>
                <a:latin typeface="NanumSquare Neo OTF ExtraBold" pitchFamily="2" charset="-127"/>
                <a:ea typeface="NanumSquare Neo OTF ExtraBold" pitchFamily="2" charset="-127"/>
                <a:cs typeface="Samsung Sharp Sans" pitchFamily="2" charset="0"/>
              </a:rPr>
              <a:t>모의해킹</a:t>
            </a:r>
            <a:endParaRPr lang="en-US" altLang="ko-KR" sz="3600" b="1" dirty="0">
              <a:solidFill>
                <a:schemeClr val="bg1"/>
              </a:solidFill>
              <a:latin typeface="NanumSquare Neo OTF ExtraBold" pitchFamily="2" charset="-127"/>
              <a:ea typeface="NanumSquare Neo OTF ExtraBold" pitchFamily="2" charset="-127"/>
              <a:cs typeface="Samsung Sharp Sans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412686-7181-8B08-2EF7-D7174A9B6656}"/>
              </a:ext>
            </a:extLst>
          </p:cNvPr>
          <p:cNvSpPr txBox="1"/>
          <p:nvPr/>
        </p:nvSpPr>
        <p:spPr>
          <a:xfrm>
            <a:off x="523164" y="342960"/>
            <a:ext cx="37798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chemeClr val="bg1"/>
                </a:solidFill>
                <a:latin typeface="KoPubDotum Light" pitchFamily="2" charset="-127"/>
                <a:ea typeface="KoPubDotum Light" pitchFamily="2" charset="-127"/>
                <a:cs typeface="Samsung Sharp Sans" pitchFamily="2" charset="0"/>
              </a:rPr>
              <a:t>클라우드 기반 전자금융 앱 </a:t>
            </a:r>
            <a:r>
              <a:rPr lang="ko-KR" altLang="en-US" sz="1200" b="1" dirty="0" err="1">
                <a:solidFill>
                  <a:schemeClr val="bg1"/>
                </a:solidFill>
                <a:latin typeface="KoPubDotum Light" pitchFamily="2" charset="-127"/>
                <a:ea typeface="KoPubDotum Light" pitchFamily="2" charset="-127"/>
                <a:cs typeface="Samsung Sharp Sans" pitchFamily="2" charset="0"/>
              </a:rPr>
              <a:t>모의해킹</a:t>
            </a:r>
            <a:endParaRPr lang="en-US" altLang="ko-KR" sz="1200" b="1" dirty="0">
              <a:solidFill>
                <a:schemeClr val="bg1"/>
              </a:solidFill>
              <a:latin typeface="KoPubDotum Light" pitchFamily="2" charset="-127"/>
              <a:ea typeface="KoPubDotum Light" pitchFamily="2" charset="-127"/>
              <a:cs typeface="Samsung Sharp Sans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57F36E-2D98-6211-F6CE-1FC2BCB276AB}"/>
              </a:ext>
            </a:extLst>
          </p:cNvPr>
          <p:cNvSpPr txBox="1"/>
          <p:nvPr/>
        </p:nvSpPr>
        <p:spPr>
          <a:xfrm>
            <a:off x="10169305" y="342960"/>
            <a:ext cx="1499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b="1" dirty="0">
                <a:solidFill>
                  <a:schemeClr val="bg1"/>
                </a:solidFill>
                <a:latin typeface="SAMSUNGONE-400" panose="020B0503030303020204" pitchFamily="34" charset="0"/>
                <a:ea typeface="SAMSUNGONE-400" panose="020B0503030303020204" pitchFamily="34" charset="0"/>
                <a:cs typeface="Samsung Sharp Sans" pitchFamily="2" charset="0"/>
              </a:rPr>
              <a:t>22</a:t>
            </a:r>
          </a:p>
        </p:txBody>
      </p:sp>
      <p:pic>
        <p:nvPicPr>
          <p:cNvPr id="52" name="그림 51" descr="텍스트, 스크린샷, 번호, 폰트이(가) 표시된 사진&#10;&#10;자동 생성된 설명">
            <a:extLst>
              <a:ext uri="{FF2B5EF4-FFF2-40B4-BE49-F238E27FC236}">
                <a16:creationId xmlns:a16="http://schemas.microsoft.com/office/drawing/2014/main" id="{45E225FA-7FFA-F455-A162-CF482F664EF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131" y="-4228498"/>
            <a:ext cx="6272869" cy="3513345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ADC422C2-E4EF-AE72-1728-E244301AFD2A}"/>
              </a:ext>
            </a:extLst>
          </p:cNvPr>
          <p:cNvSpPr/>
          <p:nvPr/>
        </p:nvSpPr>
        <p:spPr>
          <a:xfrm rot="19162026">
            <a:off x="5059278" y="2604235"/>
            <a:ext cx="2073446" cy="2073446"/>
          </a:xfrm>
          <a:prstGeom prst="ellipse">
            <a:avLst/>
          </a:prstGeom>
          <a:gradFill>
            <a:gsLst>
              <a:gs pos="20000">
                <a:schemeClr val="accent3">
                  <a:lumOff val="19878"/>
                  <a:alpha val="66000"/>
                </a:schemeClr>
              </a:gs>
              <a:gs pos="60000">
                <a:srgbClr val="E3E3E3">
                  <a:alpha val="28963"/>
                </a:srgbClr>
              </a:gs>
              <a:gs pos="100000">
                <a:schemeClr val="accent3">
                  <a:lumOff val="30981"/>
                  <a:alpha val="70365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B0B43AD8-6A17-37E3-D74E-EE8C497FE849}"/>
              </a:ext>
            </a:extLst>
          </p:cNvPr>
          <p:cNvSpPr/>
          <p:nvPr/>
        </p:nvSpPr>
        <p:spPr>
          <a:xfrm rot="19162026">
            <a:off x="7464369" y="2620619"/>
            <a:ext cx="2073446" cy="2073446"/>
          </a:xfrm>
          <a:prstGeom prst="ellipse">
            <a:avLst/>
          </a:prstGeom>
          <a:gradFill>
            <a:gsLst>
              <a:gs pos="20000">
                <a:schemeClr val="accent3">
                  <a:lumOff val="19878"/>
                  <a:alpha val="66000"/>
                </a:schemeClr>
              </a:gs>
              <a:gs pos="60000">
                <a:srgbClr val="E3E3E3">
                  <a:alpha val="28963"/>
                </a:srgbClr>
              </a:gs>
              <a:gs pos="100000">
                <a:schemeClr val="accent3">
                  <a:lumOff val="30981"/>
                  <a:alpha val="70365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5FA66D-AAA9-CD8F-5523-CEAFC000AD36}"/>
              </a:ext>
            </a:extLst>
          </p:cNvPr>
          <p:cNvSpPr txBox="1"/>
          <p:nvPr/>
        </p:nvSpPr>
        <p:spPr>
          <a:xfrm>
            <a:off x="4884058" y="5153861"/>
            <a:ext cx="242388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>
                <a:latin typeface="KoPubDotum Bold" pitchFamily="2" charset="-127"/>
                <a:ea typeface="KoPubDotum Bold" pitchFamily="2" charset="-127"/>
              </a:rPr>
              <a:t>SSRF 취약점</a:t>
            </a:r>
            <a:r>
              <a:rPr lang="ko-KR" altLang="en-US" sz="1400" dirty="0">
                <a:latin typeface="KoPubDotum Medium" pitchFamily="2" charset="-127"/>
                <a:ea typeface="KoPubDotum Medium" pitchFamily="2" charset="-127"/>
              </a:rPr>
              <a:t>을 이용하여 </a:t>
            </a:r>
            <a:endParaRPr lang="en-US" altLang="ko-KR" sz="1400" dirty="0">
              <a:latin typeface="KoPubDotum Medium" pitchFamily="2" charset="-127"/>
              <a:ea typeface="KoPubDotum Medium" pitchFamily="2" charset="-127"/>
            </a:endParaRPr>
          </a:p>
          <a:p>
            <a:pPr algn="ctr"/>
            <a:r>
              <a:rPr lang="ko-KR" altLang="en-US" sz="1400" dirty="0" err="1" smtClean="0">
                <a:latin typeface="KoPubDotum Medium" pitchFamily="2" charset="-127"/>
                <a:ea typeface="KoPubDotum Medium" pitchFamily="2" charset="-127"/>
              </a:rPr>
              <a:t>클라우드</a:t>
            </a:r>
            <a:r>
              <a:rPr lang="ko-KR" altLang="en-US" sz="1400" dirty="0" smtClean="0">
                <a:latin typeface="KoPubDotum Medium" pitchFamily="2" charset="-127"/>
                <a:ea typeface="KoPubDotum Medium" pitchFamily="2" charset="-127"/>
              </a:rPr>
              <a:t> 관리자 </a:t>
            </a:r>
            <a:r>
              <a:rPr lang="ko-KR" altLang="en-US" sz="1400" dirty="0" err="1" smtClean="0">
                <a:latin typeface="KoPubDotum Medium" pitchFamily="2" charset="-127"/>
                <a:ea typeface="KoPubDotum Medium" pitchFamily="2" charset="-127"/>
              </a:rPr>
              <a:t>인증정보</a:t>
            </a:r>
            <a:r>
              <a:rPr lang="ko-KR" altLang="en-US" sz="1400" dirty="0" smtClean="0">
                <a:latin typeface="KoPubDotum Medium" pitchFamily="2" charset="-127"/>
                <a:ea typeface="KoPubDotum Medium" pitchFamily="2" charset="-127"/>
              </a:rPr>
              <a:t> 탈취 및 리소스 무단 점유</a:t>
            </a:r>
            <a:endParaRPr lang="ko-KR" altLang="en-US" sz="1400" dirty="0">
              <a:latin typeface="KoPubDotum Medium" pitchFamily="2" charset="-127"/>
              <a:ea typeface="KoPubDotum Medium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5F35EE-88F4-95EA-9D21-DF58EDFB77EC}"/>
              </a:ext>
            </a:extLst>
          </p:cNvPr>
          <p:cNvSpPr txBox="1"/>
          <p:nvPr/>
        </p:nvSpPr>
        <p:spPr>
          <a:xfrm>
            <a:off x="5111786" y="3355675"/>
            <a:ext cx="1984249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1800" dirty="0" err="1" smtClean="0">
                <a:solidFill>
                  <a:srgbClr val="162B4B"/>
                </a:solidFill>
                <a:latin typeface="KoPubDotum Bold" pitchFamily="2" charset="-127"/>
                <a:ea typeface="KoPubDotum Bold" pitchFamily="2" charset="-127"/>
                <a:cs typeface="Samsung Sharp Sans" pitchFamily="2" charset="0"/>
              </a:rPr>
              <a:t>클라우드</a:t>
            </a:r>
            <a:r>
              <a:rPr lang="en-US" altLang="ko-KR" dirty="0">
                <a:solidFill>
                  <a:srgbClr val="162B4B"/>
                </a:solidFill>
                <a:latin typeface="KoPubDotum Bold" pitchFamily="2" charset="-127"/>
                <a:ea typeface="KoPubDotum Bold" pitchFamily="2" charset="-127"/>
                <a:cs typeface="Samsung Sharp Sans" pitchFamily="2" charset="0"/>
              </a:rPr>
              <a:t> </a:t>
            </a:r>
            <a:r>
              <a:rPr lang="ko-KR" altLang="en-US" dirty="0" smtClean="0">
                <a:solidFill>
                  <a:srgbClr val="162B4B"/>
                </a:solidFill>
                <a:latin typeface="KoPubDotum Bold" pitchFamily="2" charset="-127"/>
                <a:ea typeface="KoPubDotum Bold" pitchFamily="2" charset="-127"/>
                <a:cs typeface="Samsung Sharp Sans" pitchFamily="2" charset="0"/>
              </a:rPr>
              <a:t>리소스 </a:t>
            </a:r>
            <a:endParaRPr lang="en-US" altLang="ko-KR" dirty="0" smtClean="0">
              <a:solidFill>
                <a:srgbClr val="162B4B"/>
              </a:solidFill>
              <a:latin typeface="KoPubDotum Bold" pitchFamily="2" charset="-127"/>
              <a:ea typeface="KoPubDotum Bold" pitchFamily="2" charset="-127"/>
              <a:cs typeface="Samsung Sharp Sans" pitchFamily="2" charset="0"/>
            </a:endParaRPr>
          </a:p>
          <a:p>
            <a:pPr algn="ctr">
              <a:lnSpc>
                <a:spcPct val="110000"/>
              </a:lnSpc>
            </a:pPr>
            <a:r>
              <a:rPr lang="ko-KR" altLang="en-US" dirty="0" smtClean="0">
                <a:solidFill>
                  <a:srgbClr val="162B4B"/>
                </a:solidFill>
                <a:latin typeface="KoPubDotum Bold" pitchFamily="2" charset="-127"/>
                <a:ea typeface="KoPubDotum Bold" pitchFamily="2" charset="-127"/>
                <a:cs typeface="Samsung Sharp Sans" pitchFamily="2" charset="0"/>
              </a:rPr>
              <a:t>무단 점유</a:t>
            </a:r>
            <a:endParaRPr lang="en-US" altLang="ko-KR" sz="1800" dirty="0">
              <a:solidFill>
                <a:srgbClr val="162B4B"/>
              </a:solidFill>
              <a:latin typeface="KoPubDotum Bold" pitchFamily="2" charset="-127"/>
              <a:ea typeface="KoPubDotum Bold" pitchFamily="2" charset="-127"/>
              <a:cs typeface="Samsung Sharp Sans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8A71BA-F846-8AE3-3E33-45ADEB596D53}"/>
              </a:ext>
            </a:extLst>
          </p:cNvPr>
          <p:cNvSpPr txBox="1"/>
          <p:nvPr/>
        </p:nvSpPr>
        <p:spPr>
          <a:xfrm>
            <a:off x="2693616" y="3487996"/>
            <a:ext cx="1984249" cy="38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dirty="0">
                <a:solidFill>
                  <a:srgbClr val="162B4B"/>
                </a:solidFill>
                <a:latin typeface="KoPubDotum Bold" pitchFamily="2" charset="-127"/>
                <a:ea typeface="KoPubDotum Bold" pitchFamily="2" charset="-127"/>
                <a:cs typeface="Samsung Sharp Sans" pitchFamily="2" charset="0"/>
              </a:rPr>
              <a:t>자산 탈취 자동화</a:t>
            </a:r>
            <a:endParaRPr lang="en-US" altLang="ko-KR" sz="1800" dirty="0">
              <a:solidFill>
                <a:srgbClr val="162B4B"/>
              </a:solidFill>
              <a:latin typeface="KoPubDotum Bold" pitchFamily="2" charset="-127"/>
              <a:ea typeface="KoPubDotum Bold" pitchFamily="2" charset="-127"/>
              <a:cs typeface="Samsung Sharp Sans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FB507C-C996-C44B-8CA1-A706C1C5F1B5}"/>
              </a:ext>
            </a:extLst>
          </p:cNvPr>
          <p:cNvSpPr txBox="1"/>
          <p:nvPr/>
        </p:nvSpPr>
        <p:spPr>
          <a:xfrm>
            <a:off x="7514136" y="3487996"/>
            <a:ext cx="1984249" cy="38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1800" dirty="0">
                <a:solidFill>
                  <a:srgbClr val="162B4B"/>
                </a:solidFill>
                <a:latin typeface="KoPubDotum Bold" pitchFamily="2" charset="-127"/>
                <a:ea typeface="KoPubDotum Bold" pitchFamily="2" charset="-127"/>
                <a:cs typeface="Samsung Sharp Sans" pitchFamily="2" charset="0"/>
              </a:rPr>
              <a:t>모바일 </a:t>
            </a:r>
            <a:r>
              <a:rPr lang="ko-KR" altLang="en-US" sz="1800" dirty="0" err="1">
                <a:solidFill>
                  <a:srgbClr val="162B4B"/>
                </a:solidFill>
                <a:latin typeface="KoPubDotum Bold" pitchFamily="2" charset="-127"/>
                <a:ea typeface="KoPubDotum Bold" pitchFamily="2" charset="-127"/>
                <a:cs typeface="Samsung Sharp Sans" pitchFamily="2" charset="0"/>
              </a:rPr>
              <a:t>랜섬웨어</a:t>
            </a:r>
            <a:endParaRPr lang="en-US" altLang="ko-KR" sz="1800" dirty="0">
              <a:solidFill>
                <a:srgbClr val="162B4B"/>
              </a:solidFill>
              <a:latin typeface="KoPubDotum Bold" pitchFamily="2" charset="-127"/>
              <a:ea typeface="KoPubDotum Bold" pitchFamily="2" charset="-127"/>
              <a:cs typeface="Samsung Sharp Sans" pitchFamily="2" charset="0"/>
            </a:endParaRPr>
          </a:p>
        </p:txBody>
      </p:sp>
      <p:cxnSp>
        <p:nvCxnSpPr>
          <p:cNvPr id="26" name="직선 연결선[R] 25">
            <a:extLst>
              <a:ext uri="{FF2B5EF4-FFF2-40B4-BE49-F238E27FC236}">
                <a16:creationId xmlns:a16="http://schemas.microsoft.com/office/drawing/2014/main" id="{C6D6C708-D824-C391-E9CC-74C3B9C57100}"/>
              </a:ext>
            </a:extLst>
          </p:cNvPr>
          <p:cNvCxnSpPr>
            <a:cxnSpLocks/>
          </p:cNvCxnSpPr>
          <p:nvPr/>
        </p:nvCxnSpPr>
        <p:spPr>
          <a:xfrm>
            <a:off x="3669530" y="4810170"/>
            <a:ext cx="0" cy="29267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F579C86-8657-AE4A-BE9C-2FA1D77AE36B}"/>
              </a:ext>
            </a:extLst>
          </p:cNvPr>
          <p:cNvSpPr txBox="1"/>
          <p:nvPr/>
        </p:nvSpPr>
        <p:spPr>
          <a:xfrm>
            <a:off x="2284010" y="5153861"/>
            <a:ext cx="280346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b="1" dirty="0">
                <a:latin typeface="KoPubDotum Bold" pitchFamily="2" charset="-127"/>
                <a:ea typeface="KoPubDotum Bold" pitchFamily="2" charset="-127"/>
              </a:rPr>
              <a:t>XSS</a:t>
            </a:r>
            <a:r>
              <a:rPr lang="ko-KR" altLang="en-US" sz="1400" b="1" dirty="0">
                <a:latin typeface="KoPubDotum Bold" pitchFamily="2" charset="-127"/>
                <a:ea typeface="KoPubDotum Bold" pitchFamily="2" charset="-127"/>
              </a:rPr>
              <a:t>와 </a:t>
            </a:r>
            <a:r>
              <a:rPr lang="en-US" altLang="ko-KR" sz="1400" b="1" dirty="0">
                <a:latin typeface="KoPubDotum Bold" pitchFamily="2" charset="-127"/>
                <a:ea typeface="KoPubDotum Bold" pitchFamily="2" charset="-127"/>
              </a:rPr>
              <a:t>SQL Injection</a:t>
            </a:r>
            <a:r>
              <a:rPr lang="ko-KR" altLang="en-US" sz="1400" b="1" dirty="0">
                <a:latin typeface="KoPubDotum Bold" pitchFamily="2" charset="-127"/>
                <a:ea typeface="KoPubDotum Bold" pitchFamily="2" charset="-127"/>
              </a:rPr>
              <a:t> 공격</a:t>
            </a:r>
            <a:r>
              <a:rPr lang="ko-KR" altLang="en-US" sz="1400" dirty="0">
                <a:latin typeface="KoPubDotum Medium" pitchFamily="2" charset="-127"/>
                <a:ea typeface="KoPubDotum Medium" pitchFamily="2" charset="-127"/>
              </a:rPr>
              <a:t>으로</a:t>
            </a:r>
            <a:endParaRPr lang="en-US" altLang="ko-KR" sz="1400" dirty="0">
              <a:latin typeface="KoPubDotum Medium" pitchFamily="2" charset="-127"/>
              <a:ea typeface="KoPubDotum Medium" pitchFamily="2" charset="-127"/>
            </a:endParaRPr>
          </a:p>
          <a:p>
            <a:pPr algn="ctr"/>
            <a:r>
              <a:rPr lang="ko-KR" altLang="en-US" sz="1400" dirty="0">
                <a:latin typeface="KoPubDotum Medium" pitchFamily="2" charset="-127"/>
                <a:ea typeface="KoPubDotum Medium" pitchFamily="2" charset="-127"/>
              </a:rPr>
              <a:t>중요정보 탈취 및</a:t>
            </a:r>
            <a:endParaRPr lang="en-US" altLang="ko-KR" sz="1400" dirty="0">
              <a:latin typeface="KoPubDotum Medium" pitchFamily="2" charset="-127"/>
              <a:ea typeface="KoPubDotum Medium" pitchFamily="2" charset="-127"/>
            </a:endParaRPr>
          </a:p>
          <a:p>
            <a:pPr algn="ctr"/>
            <a:r>
              <a:rPr lang="ko-KR" altLang="en-US" sz="1400" dirty="0">
                <a:latin typeface="KoPubDotum Medium" pitchFamily="2" charset="-127"/>
                <a:ea typeface="KoPubDotum Medium" pitchFamily="2" charset="-127"/>
              </a:rPr>
              <a:t>자동화된 주식 판매와 계좌 강탈</a:t>
            </a:r>
            <a:endParaRPr lang="en-US" altLang="ko-KR" sz="1400" dirty="0">
              <a:latin typeface="KoPubDotum Medium" pitchFamily="2" charset="-127"/>
              <a:ea typeface="KoPubDotum Medium" pitchFamily="2" charset="-127"/>
            </a:endParaRPr>
          </a:p>
        </p:txBody>
      </p:sp>
      <p:cxnSp>
        <p:nvCxnSpPr>
          <p:cNvPr id="33" name="직선 연결선[R] 32">
            <a:extLst>
              <a:ext uri="{FF2B5EF4-FFF2-40B4-BE49-F238E27FC236}">
                <a16:creationId xmlns:a16="http://schemas.microsoft.com/office/drawing/2014/main" id="{5DAAC380-21B0-DDD4-11BE-1CBF52E3F84E}"/>
              </a:ext>
            </a:extLst>
          </p:cNvPr>
          <p:cNvCxnSpPr>
            <a:cxnSpLocks/>
          </p:cNvCxnSpPr>
          <p:nvPr/>
        </p:nvCxnSpPr>
        <p:spPr>
          <a:xfrm>
            <a:off x="8517302" y="4814946"/>
            <a:ext cx="0" cy="29267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026137C-3EFC-A47F-8144-18247DF64E09}"/>
              </a:ext>
            </a:extLst>
          </p:cNvPr>
          <p:cNvSpPr txBox="1"/>
          <p:nvPr/>
        </p:nvSpPr>
        <p:spPr>
          <a:xfrm>
            <a:off x="7289148" y="5158637"/>
            <a:ext cx="242388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latin typeface="KoPubDotum Medium" pitchFamily="2" charset="-127"/>
                <a:ea typeface="KoPubDotum Medium" pitchFamily="2" charset="-127"/>
              </a:rPr>
              <a:t>악성 앱 제작하고</a:t>
            </a:r>
            <a:endParaRPr lang="en-US" altLang="ko-KR" sz="1400" dirty="0">
              <a:latin typeface="KoPubDotum Medium" pitchFamily="2" charset="-127"/>
              <a:ea typeface="KoPubDotum Medium" pitchFamily="2" charset="-127"/>
            </a:endParaRPr>
          </a:p>
          <a:p>
            <a:pPr algn="ctr"/>
            <a:r>
              <a:rPr lang="ko-KR" altLang="en-US" sz="1400" b="1" dirty="0">
                <a:latin typeface="KoPubDotum Bold" pitchFamily="2" charset="-127"/>
                <a:ea typeface="KoPubDotum Bold" pitchFamily="2" charset="-127"/>
              </a:rPr>
              <a:t>파일 업로드 취약점 </a:t>
            </a:r>
            <a:r>
              <a:rPr lang="ko-KR" altLang="en-US" sz="1400" dirty="0">
                <a:latin typeface="KoPubDotum Medium" pitchFamily="2" charset="-127"/>
                <a:ea typeface="KoPubDotum Medium" pitchFamily="2" charset="-127"/>
              </a:rPr>
              <a:t>이용해</a:t>
            </a:r>
            <a:endParaRPr lang="en-US" altLang="ko-KR" sz="1400" dirty="0">
              <a:latin typeface="KoPubDotum Medium" pitchFamily="2" charset="-127"/>
              <a:ea typeface="KoPubDotum Medium" pitchFamily="2" charset="-127"/>
            </a:endParaRPr>
          </a:p>
          <a:p>
            <a:pPr algn="ctr"/>
            <a:r>
              <a:rPr lang="ko-KR" altLang="en-US" sz="1400" dirty="0">
                <a:latin typeface="KoPubDotum Medium" pitchFamily="2" charset="-127"/>
                <a:ea typeface="KoPubDotum Medium" pitchFamily="2" charset="-127"/>
              </a:rPr>
              <a:t>배포 및 </a:t>
            </a:r>
            <a:r>
              <a:rPr lang="ko-KR" altLang="en-US" sz="1400" dirty="0" err="1">
                <a:latin typeface="KoPubDotum Medium" pitchFamily="2" charset="-127"/>
                <a:ea typeface="KoPubDotum Medium" pitchFamily="2" charset="-127"/>
              </a:rPr>
              <a:t>랜섬웨어</a:t>
            </a:r>
            <a:r>
              <a:rPr lang="ko-KR" altLang="en-US" sz="1400" dirty="0">
                <a:latin typeface="KoPubDotum Medium" pitchFamily="2" charset="-127"/>
                <a:ea typeface="KoPubDotum Medium" pitchFamily="2" charset="-127"/>
              </a:rPr>
              <a:t> 감염</a:t>
            </a:r>
          </a:p>
        </p:txBody>
      </p:sp>
    </p:spTree>
    <p:extLst>
      <p:ext uri="{BB962C8B-B14F-4D97-AF65-F5344CB8AC3E}">
        <p14:creationId xmlns:p14="http://schemas.microsoft.com/office/powerpoint/2010/main" val="651197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모서리가 둥근 직사각형 38">
            <a:extLst>
              <a:ext uri="{FF2B5EF4-FFF2-40B4-BE49-F238E27FC236}">
                <a16:creationId xmlns:a16="http://schemas.microsoft.com/office/drawing/2014/main" id="{BBDE06C0-CF68-D4A0-A8CB-DCF5E62C547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905293" y="983361"/>
            <a:ext cx="8849722" cy="5467314"/>
          </a:xfrm>
          <a:prstGeom prst="roundRect">
            <a:avLst>
              <a:gd name="adj" fmla="val 3639"/>
            </a:avLst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  <a:effectLst>
            <a:outerShdw blurRad="2667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MIRICANVAS_ITEM_COPY_KEY</a:t>
            </a:r>
            <a:endParaRPr kumimoji="1"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FAB27A-8AF9-5F05-8626-B51611636B8B}"/>
              </a:ext>
            </a:extLst>
          </p:cNvPr>
          <p:cNvSpPr txBox="1"/>
          <p:nvPr/>
        </p:nvSpPr>
        <p:spPr>
          <a:xfrm>
            <a:off x="0" y="0"/>
            <a:ext cx="12192000" cy="184666"/>
          </a:xfrm>
          <a:prstGeom prst="rect">
            <a:avLst/>
          </a:prstGeom>
          <a:solidFill>
            <a:srgbClr val="162B4B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ko-KR" altLang="en-US" sz="600" b="1" dirty="0">
              <a:solidFill>
                <a:schemeClr val="bg1"/>
              </a:solidFill>
              <a:latin typeface="NanumSquareOTF_ac Bold" panose="020B0600000101010101" pitchFamily="34" charset="-127"/>
              <a:ea typeface="NanumSquareOTF_ac Bold" panose="020B0600000101010101" pitchFamily="34" charset="-127"/>
              <a:cs typeface="Samsung Sharp Sans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412686-7181-8B08-2EF7-D7174A9B6656}"/>
              </a:ext>
            </a:extLst>
          </p:cNvPr>
          <p:cNvSpPr txBox="1"/>
          <p:nvPr/>
        </p:nvSpPr>
        <p:spPr>
          <a:xfrm>
            <a:off x="523164" y="342960"/>
            <a:ext cx="37798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rgbClr val="162B4B">
                    <a:alpha val="97000"/>
                  </a:srgbClr>
                </a:solidFill>
                <a:latin typeface="KoPubDotum Light" pitchFamily="2" charset="-127"/>
                <a:ea typeface="KoPubDotum Light" pitchFamily="2" charset="-127"/>
                <a:cs typeface="Samsung Sharp Sans" pitchFamily="2" charset="0"/>
              </a:rPr>
              <a:t>클라우드 기반 전자금융 앱 </a:t>
            </a:r>
            <a:r>
              <a:rPr lang="ko-KR" altLang="en-US" sz="1200" b="1" dirty="0" err="1">
                <a:solidFill>
                  <a:srgbClr val="162B4B">
                    <a:alpha val="97000"/>
                  </a:srgbClr>
                </a:solidFill>
                <a:latin typeface="KoPubDotum Light" pitchFamily="2" charset="-127"/>
                <a:ea typeface="KoPubDotum Light" pitchFamily="2" charset="-127"/>
                <a:cs typeface="Samsung Sharp Sans" pitchFamily="2" charset="0"/>
              </a:rPr>
              <a:t>모의해킹</a:t>
            </a:r>
            <a:endParaRPr lang="en-US" altLang="ko-KR" sz="1200" b="1" dirty="0">
              <a:solidFill>
                <a:srgbClr val="162B4B">
                  <a:alpha val="97000"/>
                </a:srgbClr>
              </a:solidFill>
              <a:latin typeface="KoPubDotum Light" pitchFamily="2" charset="-127"/>
              <a:ea typeface="KoPubDotum Light" pitchFamily="2" charset="-127"/>
              <a:cs typeface="Samsung Sharp Sans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57F36E-2D98-6211-F6CE-1FC2BCB276AB}"/>
              </a:ext>
            </a:extLst>
          </p:cNvPr>
          <p:cNvSpPr txBox="1"/>
          <p:nvPr/>
        </p:nvSpPr>
        <p:spPr>
          <a:xfrm>
            <a:off x="10169305" y="342960"/>
            <a:ext cx="1499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b="1" dirty="0">
                <a:solidFill>
                  <a:srgbClr val="162B4B">
                    <a:alpha val="97000"/>
                  </a:srgbClr>
                </a:solidFill>
                <a:latin typeface="SAMSUNGONE-400" panose="020B0503030303020204" pitchFamily="34" charset="0"/>
                <a:ea typeface="SAMSUNGONE-400" panose="020B0503030303020204" pitchFamily="34" charset="0"/>
                <a:cs typeface="Samsung Sharp Sans" pitchFamily="2" charset="0"/>
              </a:rPr>
              <a:t>27</a:t>
            </a: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50F8EE16-BBB4-99EE-07E8-4B3E8D3D05B3}"/>
              </a:ext>
            </a:extLst>
          </p:cNvPr>
          <p:cNvGrpSpPr/>
          <p:nvPr/>
        </p:nvGrpSpPr>
        <p:grpSpPr>
          <a:xfrm>
            <a:off x="523164" y="1052002"/>
            <a:ext cx="3533957" cy="578043"/>
            <a:chOff x="610883" y="1484004"/>
            <a:chExt cx="3533957" cy="578043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873D824-B82A-144D-54CE-207CA87D3BB0}"/>
                </a:ext>
              </a:extLst>
            </p:cNvPr>
            <p:cNvSpPr txBox="1"/>
            <p:nvPr/>
          </p:nvSpPr>
          <p:spPr>
            <a:xfrm>
              <a:off x="745441" y="1484004"/>
              <a:ext cx="3399399" cy="5780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2800" b="1" dirty="0">
                  <a:solidFill>
                    <a:srgbClr val="162B4B"/>
                  </a:solidFill>
                  <a:latin typeface="KoPubDotum Bold" pitchFamily="2" charset="-127"/>
                  <a:ea typeface="KoPubDotum Bold" pitchFamily="2" charset="-127"/>
                  <a:cs typeface="Samsung Sharp Sans" pitchFamily="2" charset="0"/>
                </a:rPr>
                <a:t>시나리오 </a:t>
              </a:r>
              <a:r>
                <a:rPr lang="en-US" altLang="ko-KR" sz="2800" b="1" dirty="0">
                  <a:solidFill>
                    <a:srgbClr val="162B4B"/>
                  </a:solidFill>
                  <a:latin typeface="KoPubDotum Bold" pitchFamily="2" charset="-127"/>
                  <a:ea typeface="KoPubDotum Bold" pitchFamily="2" charset="-127"/>
                  <a:cs typeface="Samsung Sharp Sans" pitchFamily="2" charset="0"/>
                </a:rPr>
                <a:t>2</a:t>
              </a: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A729911A-B8A1-9D3D-F3D0-7513D3B9CAD9}"/>
                </a:ext>
              </a:extLst>
            </p:cNvPr>
            <p:cNvSpPr/>
            <p:nvPr/>
          </p:nvSpPr>
          <p:spPr>
            <a:xfrm>
              <a:off x="610883" y="1621728"/>
              <a:ext cx="45719" cy="335110"/>
            </a:xfrm>
            <a:prstGeom prst="rect">
              <a:avLst/>
            </a:prstGeom>
            <a:solidFill>
              <a:srgbClr val="FD80A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53C5F9FA-1A2B-8B23-8317-F83C8EB076D6}"/>
              </a:ext>
            </a:extLst>
          </p:cNvPr>
          <p:cNvSpPr txBox="1"/>
          <p:nvPr/>
        </p:nvSpPr>
        <p:spPr>
          <a:xfrm>
            <a:off x="523163" y="1697668"/>
            <a:ext cx="1969069" cy="646331"/>
          </a:xfrm>
          <a:prstGeom prst="rect">
            <a:avLst/>
          </a:prstGeom>
          <a:solidFill>
            <a:srgbClr val="F5C4CB"/>
          </a:solidFill>
          <a:ln>
            <a:solidFill>
              <a:srgbClr val="F5C4CB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b="1" dirty="0" err="1" smtClean="0">
                <a:latin typeface="KoPubDotum Bold" pitchFamily="2" charset="-127"/>
                <a:ea typeface="KoPubDotum Bold" pitchFamily="2" charset="-127"/>
              </a:rPr>
              <a:t>클라우드</a:t>
            </a:r>
            <a:r>
              <a:rPr lang="ko-KR" altLang="en-US" b="1" dirty="0" smtClean="0">
                <a:latin typeface="KoPubDotum Bold" pitchFamily="2" charset="-127"/>
                <a:ea typeface="KoPubDotum Bold" pitchFamily="2" charset="-127"/>
              </a:rPr>
              <a:t> 리소스 </a:t>
            </a:r>
            <a:r>
              <a:rPr lang="en-US" altLang="ko-KR" b="1" dirty="0" smtClean="0">
                <a:latin typeface="KoPubDotum Bold" pitchFamily="2" charset="-127"/>
                <a:ea typeface="KoPubDotum Bold" pitchFamily="2" charset="-127"/>
              </a:rPr>
              <a:t/>
            </a:r>
            <a:br>
              <a:rPr lang="en-US" altLang="ko-KR" b="1" dirty="0" smtClean="0">
                <a:latin typeface="KoPubDotum Bold" pitchFamily="2" charset="-127"/>
                <a:ea typeface="KoPubDotum Bold" pitchFamily="2" charset="-127"/>
              </a:rPr>
            </a:br>
            <a:r>
              <a:rPr lang="ko-KR" altLang="en-US" b="1" dirty="0" smtClean="0">
                <a:latin typeface="KoPubDotum Bold" pitchFamily="2" charset="-127"/>
                <a:ea typeface="KoPubDotum Bold" pitchFamily="2" charset="-127"/>
              </a:rPr>
              <a:t>무단 점유</a:t>
            </a:r>
            <a:endParaRPr lang="en-US" altLang="ko-KR" b="1" dirty="0">
              <a:latin typeface="KoPubDotum Bold" pitchFamily="2" charset="-127"/>
              <a:ea typeface="KoPubDotum Bold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DC8606E-1A18-A4F8-091C-C8F717E7AE56}"/>
              </a:ext>
            </a:extLst>
          </p:cNvPr>
          <p:cNvGrpSpPr/>
          <p:nvPr/>
        </p:nvGrpSpPr>
        <p:grpSpPr>
          <a:xfrm>
            <a:off x="3276145" y="1635865"/>
            <a:ext cx="1220276" cy="1079760"/>
            <a:chOff x="406523" y="5192102"/>
            <a:chExt cx="1616065" cy="1429973"/>
          </a:xfrm>
        </p:grpSpPr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1AF2F890-6E9C-B52C-7E94-A0DFE4D23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5156" y="5192102"/>
              <a:ext cx="1018870" cy="1018870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7BB63F9-19D2-EDCF-D707-B0FB8C209223}"/>
                </a:ext>
              </a:extLst>
            </p:cNvPr>
            <p:cNvSpPr txBox="1"/>
            <p:nvPr/>
          </p:nvSpPr>
          <p:spPr>
            <a:xfrm>
              <a:off x="406523" y="6242608"/>
              <a:ext cx="1616065" cy="3794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latin typeface="KoPubDotum Medium" pitchFamily="2" charset="-127"/>
                  <a:ea typeface="KoPubDotum Medium" pitchFamily="2" charset="-127"/>
                  <a:cs typeface="KoPubWorld돋움체 Bold" panose="00000800000000000000" pitchFamily="2" charset="-127"/>
                </a:rPr>
                <a:t>공격자</a:t>
              </a:r>
            </a:p>
          </p:txBody>
        </p:sp>
      </p:grpSp>
      <p:pic>
        <p:nvPicPr>
          <p:cNvPr id="10" name="Picture 42">
            <a:extLst>
              <a:ext uri="{FF2B5EF4-FFF2-40B4-BE49-F238E27FC236}">
                <a16:creationId xmlns:a16="http://schemas.microsoft.com/office/drawing/2014/main" id="{A3FB0DFB-A83D-1108-D57E-791F96392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1006" y="4434066"/>
            <a:ext cx="614562" cy="614562"/>
          </a:xfrm>
          <a:prstGeom prst="roundRect">
            <a:avLst>
              <a:gd name="adj" fmla="val 10143"/>
            </a:avLst>
          </a:prstGeom>
        </p:spPr>
      </p:pic>
      <p:pic>
        <p:nvPicPr>
          <p:cNvPr id="14" name="Picture 50">
            <a:extLst>
              <a:ext uri="{FF2B5EF4-FFF2-40B4-BE49-F238E27FC236}">
                <a16:creationId xmlns:a16="http://schemas.microsoft.com/office/drawing/2014/main" id="{20E0AFF7-4C52-40B3-94CA-B8D420D2B8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5832" y="3803476"/>
            <a:ext cx="614562" cy="614562"/>
          </a:xfrm>
          <a:prstGeom prst="roundRect">
            <a:avLst>
              <a:gd name="adj" fmla="val 10143"/>
            </a:avLst>
          </a:prstGeom>
        </p:spPr>
      </p:pic>
      <p:pic>
        <p:nvPicPr>
          <p:cNvPr id="15" name="Picture 55">
            <a:extLst>
              <a:ext uri="{FF2B5EF4-FFF2-40B4-BE49-F238E27FC236}">
                <a16:creationId xmlns:a16="http://schemas.microsoft.com/office/drawing/2014/main" id="{7666D64E-D1B8-7D97-9CC4-50D19A7C6C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5832" y="5116713"/>
            <a:ext cx="614562" cy="614562"/>
          </a:xfrm>
          <a:prstGeom prst="roundRect">
            <a:avLst>
              <a:gd name="adj" fmla="val 10143"/>
            </a:avLst>
          </a:prstGeom>
        </p:spPr>
      </p:pic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B853AD52-3173-23B7-973A-36C5A2379E31}"/>
              </a:ext>
            </a:extLst>
          </p:cNvPr>
          <p:cNvCxnSpPr>
            <a:cxnSpLocks/>
            <a:stCxn id="38" idx="2"/>
          </p:cNvCxnSpPr>
          <p:nvPr/>
        </p:nvCxnSpPr>
        <p:spPr>
          <a:xfrm flipH="1">
            <a:off x="3877377" y="2715623"/>
            <a:ext cx="8906" cy="160787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21FE99F5-7AB9-7715-BB5A-A484B8C8603C}"/>
              </a:ext>
            </a:extLst>
          </p:cNvPr>
          <p:cNvCxnSpPr>
            <a:cxnSpLocks/>
          </p:cNvCxnSpPr>
          <p:nvPr/>
        </p:nvCxnSpPr>
        <p:spPr>
          <a:xfrm flipV="1">
            <a:off x="4331918" y="4189272"/>
            <a:ext cx="2031441" cy="54997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D8C30AF7-65E5-1360-6D13-852F247B8C3F}"/>
              </a:ext>
            </a:extLst>
          </p:cNvPr>
          <p:cNvCxnSpPr>
            <a:cxnSpLocks/>
          </p:cNvCxnSpPr>
          <p:nvPr/>
        </p:nvCxnSpPr>
        <p:spPr>
          <a:xfrm>
            <a:off x="4315658" y="4741347"/>
            <a:ext cx="2047701" cy="73657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60F73F3-4505-BC67-C6AC-D5D56A22CFF8}"/>
              </a:ext>
            </a:extLst>
          </p:cNvPr>
          <p:cNvCxnSpPr>
            <a:cxnSpLocks/>
          </p:cNvCxnSpPr>
          <p:nvPr/>
        </p:nvCxnSpPr>
        <p:spPr>
          <a:xfrm>
            <a:off x="7357547" y="4134277"/>
            <a:ext cx="228672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E8CAC496-A29A-5C17-5DAE-3E0F00FE25D2}"/>
              </a:ext>
            </a:extLst>
          </p:cNvPr>
          <p:cNvCxnSpPr>
            <a:cxnSpLocks/>
          </p:cNvCxnSpPr>
          <p:nvPr/>
        </p:nvCxnSpPr>
        <p:spPr>
          <a:xfrm>
            <a:off x="7400484" y="5397611"/>
            <a:ext cx="217779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FF3E64D-F432-36C2-254A-84843AE95D73}"/>
              </a:ext>
            </a:extLst>
          </p:cNvPr>
          <p:cNvSpPr txBox="1"/>
          <p:nvPr/>
        </p:nvSpPr>
        <p:spPr>
          <a:xfrm rot="20605010">
            <a:off x="4079875" y="4171385"/>
            <a:ext cx="2352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⑤ 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S3 </a:t>
            </a:r>
            <a:r>
              <a:rPr lang="ko-KR" altLang="en-US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버킷 접속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290701D-5164-89A2-D746-04A8BC20B1CC}"/>
              </a:ext>
            </a:extLst>
          </p:cNvPr>
          <p:cNvSpPr txBox="1"/>
          <p:nvPr/>
        </p:nvSpPr>
        <p:spPr>
          <a:xfrm rot="1171186">
            <a:off x="4148049" y="5199764"/>
            <a:ext cx="2352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⑦ AWS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리소스</a:t>
            </a:r>
            <a:r>
              <a:rPr lang="ko-KR" alt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생성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BC4F0ED-CA89-72E8-9D32-7F59CB6FFEFC}"/>
              </a:ext>
            </a:extLst>
          </p:cNvPr>
          <p:cNvSpPr txBox="1"/>
          <p:nvPr/>
        </p:nvSpPr>
        <p:spPr>
          <a:xfrm>
            <a:off x="7234944" y="4198823"/>
            <a:ext cx="2352662" cy="557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31140"/>
              </a:lnSpc>
            </a:pPr>
            <a:r>
              <a:rPr lang="en-US" altLang="ko-KR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⑥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임시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/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백</a:t>
            </a:r>
            <a:r>
              <a:rPr lang="ko-KR" alt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업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파일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 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내</a:t>
            </a:r>
          </a:p>
          <a:p>
            <a:pPr lvl="0" algn="ctr">
              <a:lnSpc>
                <a:spcPct val="131140"/>
              </a:lnSpc>
            </a:pP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중요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정보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열람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CBEA4FF-023B-1D01-7F26-1475D0FBC0D3}"/>
              </a:ext>
            </a:extLst>
          </p:cNvPr>
          <p:cNvSpPr txBox="1"/>
          <p:nvPr/>
        </p:nvSpPr>
        <p:spPr>
          <a:xfrm>
            <a:off x="7260394" y="5471937"/>
            <a:ext cx="2352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⑧ </a:t>
            </a:r>
            <a:r>
              <a:rPr lang="ko-KR" altLang="en-US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암호화폐 채굴</a:t>
            </a:r>
          </a:p>
        </p:txBody>
      </p:sp>
      <p:sp>
        <p:nvSpPr>
          <p:cNvPr id="105" name="TextBox 33">
            <a:extLst>
              <a:ext uri="{FF2B5EF4-FFF2-40B4-BE49-F238E27FC236}">
                <a16:creationId xmlns:a16="http://schemas.microsoft.com/office/drawing/2014/main" id="{C2EA388E-4A6E-F685-46E4-A427210C297C}"/>
              </a:ext>
            </a:extLst>
          </p:cNvPr>
          <p:cNvSpPr txBox="1"/>
          <p:nvPr/>
        </p:nvSpPr>
        <p:spPr>
          <a:xfrm>
            <a:off x="4023735" y="3405802"/>
            <a:ext cx="1494584" cy="73657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1140"/>
              </a:lnSpc>
            </a:pP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④</a:t>
            </a:r>
            <a:r>
              <a:rPr lang="ko-KR" alt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탈취</a:t>
            </a:r>
            <a: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정보</a:t>
            </a:r>
            <a: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기반</a:t>
            </a:r>
            <a: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 </a:t>
            </a:r>
            <a:b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</a:br>
            <a:r>
              <a:rPr lang="ko-KR" alt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   </a:t>
            </a:r>
            <a:r>
              <a:rPr lang="en-US" sz="1200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A</a:t>
            </a:r>
            <a: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dmin </a:t>
            </a:r>
            <a:r>
              <a:rPr lang="en-US" sz="1200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P</a:t>
            </a:r>
            <a: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rofile </a:t>
            </a:r>
            <a:r>
              <a:rPr 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생성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16AE78E-19E1-D6AA-ADA8-F8031DF29121}"/>
              </a:ext>
            </a:extLst>
          </p:cNvPr>
          <p:cNvGrpSpPr/>
          <p:nvPr/>
        </p:nvGrpSpPr>
        <p:grpSpPr>
          <a:xfrm>
            <a:off x="4219928" y="1240371"/>
            <a:ext cx="7515850" cy="1392836"/>
            <a:chOff x="4211050" y="1240371"/>
            <a:chExt cx="7515850" cy="1392836"/>
          </a:xfrm>
        </p:grpSpPr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48F3F029-DD02-D706-9B00-52955FAE9AF9}"/>
                </a:ext>
              </a:extLst>
            </p:cNvPr>
            <p:cNvCxnSpPr>
              <a:cxnSpLocks/>
            </p:cNvCxnSpPr>
            <p:nvPr/>
          </p:nvCxnSpPr>
          <p:spPr>
            <a:xfrm>
              <a:off x="4355807" y="1925281"/>
              <a:ext cx="1908480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6B1541B9-1128-1A76-1A40-03F8F437B1D7}"/>
                </a:ext>
              </a:extLst>
            </p:cNvPr>
            <p:cNvCxnSpPr>
              <a:cxnSpLocks/>
            </p:cNvCxnSpPr>
            <p:nvPr/>
          </p:nvCxnSpPr>
          <p:spPr>
            <a:xfrm>
              <a:off x="7479734" y="1928506"/>
              <a:ext cx="606314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B468CC14-D348-6A86-E6B4-C1961D3A10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61127" y="1889908"/>
              <a:ext cx="732566" cy="369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556F19A-F6D3-73F5-9141-525D9541E76A}"/>
                </a:ext>
              </a:extLst>
            </p:cNvPr>
            <p:cNvSpPr txBox="1"/>
            <p:nvPr/>
          </p:nvSpPr>
          <p:spPr>
            <a:xfrm>
              <a:off x="4211050" y="1589377"/>
              <a:ext cx="2352662" cy="300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lnSpc>
                  <a:spcPct val="120000"/>
                </a:lnSpc>
                <a:buFont typeface="+mj-ea"/>
                <a:buAutoNum type="circleNumDbPlain" startAt="2"/>
                <a:defRPr sz="1400">
                  <a:latin typeface="KoPubDotum Medium" pitchFamily="2" charset="-127"/>
                  <a:ea typeface="KoPubDotum Medium" pitchFamily="2" charset="-127"/>
                </a:defRPr>
              </a:lvl1pPr>
            </a:lstStyle>
            <a:p>
              <a:pPr algn="ctr">
                <a:buNone/>
              </a:pPr>
              <a:r>
                <a:rPr lang="en-US" altLang="ko-KR" sz="1200" dirty="0"/>
                <a:t>①</a:t>
              </a:r>
              <a:r>
                <a:rPr lang="ko-KR" altLang="en-US" sz="1200" dirty="0"/>
                <a:t> 이미지 </a:t>
              </a:r>
              <a:r>
                <a:rPr lang="en-US" altLang="ko-KR" sz="1200" dirty="0" err="1"/>
                <a:t>url</a:t>
              </a:r>
              <a:r>
                <a:rPr lang="en-US" altLang="ko-KR" sz="1200" dirty="0"/>
                <a:t> </a:t>
              </a:r>
              <a:r>
                <a:rPr lang="ko-KR" altLang="en-US" sz="1200" dirty="0"/>
                <a:t>요청 변조</a:t>
              </a:r>
              <a:endParaRPr lang="en-US" altLang="ko-KR" sz="1200" dirty="0"/>
            </a:p>
          </p:txBody>
        </p: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5CB30A5D-B5E6-53CF-1823-2F88B8DAC9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934493" y="2032100"/>
              <a:ext cx="741893" cy="442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756326D6-8897-8EFC-7EF1-1F38964F53B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79734" y="2067000"/>
              <a:ext cx="606314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8FF6478-7B4C-437A-5594-1219A6E28EB6}"/>
                </a:ext>
              </a:extLst>
            </p:cNvPr>
            <p:cNvSpPr txBox="1"/>
            <p:nvPr/>
          </p:nvSpPr>
          <p:spPr>
            <a:xfrm>
              <a:off x="8493336" y="1240371"/>
              <a:ext cx="3233564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lnSpc>
                  <a:spcPct val="120000"/>
                </a:lnSpc>
                <a:buFont typeface="+mj-ea"/>
                <a:buAutoNum type="circleNumDbPlain" startAt="2"/>
                <a:defRPr sz="1400">
                  <a:latin typeface="KoPubDotum Medium" pitchFamily="2" charset="-127"/>
                  <a:ea typeface="KoPubDotum Medium" pitchFamily="2" charset="-127"/>
                </a:defRPr>
              </a:lvl1pPr>
            </a:lstStyle>
            <a:p>
              <a:pPr>
                <a:buNone/>
              </a:pPr>
              <a:r>
                <a:rPr lang="en-US" altLang="ko-KR" sz="1200" dirty="0"/>
                <a:t>②</a:t>
              </a:r>
              <a:r>
                <a:rPr lang="ko-KR" altLang="en-US" sz="1200" dirty="0"/>
                <a:t> 서버에서 </a:t>
              </a:r>
              <a:r>
                <a:rPr lang="en-US" altLang="ko-KR" sz="1200" dirty="0"/>
                <a:t>AWS </a:t>
              </a:r>
              <a:r>
                <a:rPr lang="ko-KR" altLang="en-US" sz="1200" dirty="0" err="1" smtClean="0"/>
                <a:t>클라우드</a:t>
              </a:r>
              <a:r>
                <a:rPr lang="ko-KR" altLang="en-US" sz="1200" dirty="0" smtClean="0"/>
                <a:t> </a:t>
              </a:r>
              <a:endParaRPr lang="en-US" altLang="ko-KR" sz="1200" dirty="0" smtClean="0"/>
            </a:p>
            <a:p>
              <a:pPr>
                <a:buNone/>
              </a:pPr>
              <a:r>
                <a:rPr lang="ko-KR" altLang="en-US" sz="1200" dirty="0" smtClean="0"/>
                <a:t>    관리 </a:t>
              </a:r>
              <a:r>
                <a:rPr lang="en-US" altLang="ko-KR" sz="1200" dirty="0">
                  <a:solidFill>
                    <a:srgbClr val="000000"/>
                  </a:solidFill>
                </a:rPr>
                <a:t>URL</a:t>
              </a:r>
              <a:r>
                <a:rPr lang="ko-KR" altLang="ko-KR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로</a:t>
              </a:r>
              <a:r>
                <a:rPr lang="en-US" altLang="ko-KR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 </a:t>
              </a:r>
              <a:r>
                <a:rPr lang="ko-KR" altLang="en-US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데이터</a:t>
              </a:r>
              <a:r>
                <a:rPr lang="ko-KR" altLang="en-US" sz="1200" dirty="0" smtClean="0"/>
                <a:t> </a:t>
              </a:r>
              <a:r>
                <a:rPr lang="ko-KR" altLang="en-US" sz="1200" dirty="0"/>
                <a:t>요청</a:t>
              </a:r>
            </a:p>
          </p:txBody>
        </p: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364BB175-CBE1-2588-8D1A-34B04DECE4E5}"/>
                </a:ext>
              </a:extLst>
            </p:cNvPr>
            <p:cNvGrpSpPr/>
            <p:nvPr/>
          </p:nvGrpSpPr>
          <p:grpSpPr>
            <a:xfrm>
              <a:off x="6648540" y="1671185"/>
              <a:ext cx="620311" cy="809631"/>
              <a:chOff x="5068049" y="1692060"/>
              <a:chExt cx="620311" cy="809631"/>
            </a:xfrm>
          </p:grpSpPr>
          <p:pic>
            <p:nvPicPr>
              <p:cNvPr id="87" name="그림 86">
                <a:extLst>
                  <a:ext uri="{FF2B5EF4-FFF2-40B4-BE49-F238E27FC236}">
                    <a16:creationId xmlns:a16="http://schemas.microsoft.com/office/drawing/2014/main" id="{19AE7509-F590-0E0B-0457-4FC8FCF1A4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68049" y="1692060"/>
                <a:ext cx="620311" cy="620311"/>
              </a:xfrm>
              <a:prstGeom prst="rect">
                <a:avLst/>
              </a:prstGeom>
            </p:spPr>
          </p:pic>
          <p:pic>
            <p:nvPicPr>
              <p:cNvPr id="88" name="그림 87" descr="폰트, 그래픽, 로고, 상징이(가) 표시된 사진&#10;&#10;자동 생성된 설명">
                <a:extLst>
                  <a:ext uri="{FF2B5EF4-FFF2-40B4-BE49-F238E27FC236}">
                    <a16:creationId xmlns:a16="http://schemas.microsoft.com/office/drawing/2014/main" id="{D0FFB251-A745-7605-B348-35DC6EBE91E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164" t="15530" r="15579" b="7820"/>
              <a:stretch/>
            </p:blipFill>
            <p:spPr>
              <a:xfrm>
                <a:off x="5087084" y="2312371"/>
                <a:ext cx="587407" cy="189320"/>
              </a:xfrm>
              <a:prstGeom prst="rect">
                <a:avLst/>
              </a:prstGeom>
            </p:spPr>
          </p:pic>
        </p:grp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D1A863F5-6A93-519D-3B1F-63E0422B2F42}"/>
                </a:ext>
              </a:extLst>
            </p:cNvPr>
            <p:cNvGrpSpPr/>
            <p:nvPr/>
          </p:nvGrpSpPr>
          <p:grpSpPr>
            <a:xfrm>
              <a:off x="9922643" y="1666271"/>
              <a:ext cx="764757" cy="764757"/>
              <a:chOff x="9220705" y="1475257"/>
              <a:chExt cx="964644" cy="964644"/>
            </a:xfrm>
          </p:grpSpPr>
          <p:pic>
            <p:nvPicPr>
              <p:cNvPr id="89" name="Picture 8">
                <a:extLst>
                  <a:ext uri="{FF2B5EF4-FFF2-40B4-BE49-F238E27FC236}">
                    <a16:creationId xmlns:a16="http://schemas.microsoft.com/office/drawing/2014/main" id="{576218C7-C136-49E2-7625-4F9E53CA01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220705" y="1475257"/>
                <a:ext cx="964644" cy="964644"/>
              </a:xfrm>
              <a:prstGeom prst="rect">
                <a:avLst/>
              </a:prstGeom>
            </p:spPr>
          </p:pic>
          <p:pic>
            <p:nvPicPr>
              <p:cNvPr id="90" name="Picture 9">
                <a:extLst>
                  <a:ext uri="{FF2B5EF4-FFF2-40B4-BE49-F238E27FC236}">
                    <a16:creationId xmlns:a16="http://schemas.microsoft.com/office/drawing/2014/main" id="{C7F2A514-2B98-94B0-9FDF-D7199DFE2D2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 b="44789"/>
              <a:stretch/>
            </p:blipFill>
            <p:spPr>
              <a:xfrm>
                <a:off x="9437473" y="1848017"/>
                <a:ext cx="603262" cy="333069"/>
              </a:xfrm>
              <a:prstGeom prst="rect">
                <a:avLst/>
              </a:prstGeom>
            </p:spPr>
          </p:pic>
        </p:grpSp>
        <p:sp>
          <p:nvSpPr>
            <p:cNvPr id="93" name="TextBox 30">
              <a:extLst>
                <a:ext uri="{FF2B5EF4-FFF2-40B4-BE49-F238E27FC236}">
                  <a16:creationId xmlns:a16="http://schemas.microsoft.com/office/drawing/2014/main" id="{0459260E-9E25-E2CA-4CB1-CB162DB43E26}"/>
                </a:ext>
              </a:extLst>
            </p:cNvPr>
            <p:cNvSpPr txBox="1"/>
            <p:nvPr/>
          </p:nvSpPr>
          <p:spPr>
            <a:xfrm>
              <a:off x="4593317" y="2179004"/>
              <a:ext cx="1570672" cy="1652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en-US" sz="1200" u="none" strike="noStrike" dirty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③ </a:t>
              </a:r>
              <a:r>
                <a:rPr lang="ko-KR" altLang="en-US" sz="1200" u="none" strike="noStrike" dirty="0" err="1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클라우드</a:t>
              </a:r>
              <a:r>
                <a:rPr lang="ko-KR" altLang="en-US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 관리자</a:t>
              </a:r>
              <a:r>
                <a:rPr lang="en-US" altLang="ko-KR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/>
              </a:r>
              <a:br>
                <a:rPr lang="en-US" altLang="ko-KR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</a:br>
              <a:r>
                <a:rPr lang="ko-KR" altLang="en-US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 </a:t>
              </a:r>
              <a:r>
                <a:rPr lang="ko-KR" altLang="en-US" sz="1200" u="none" strike="noStrike" dirty="0" err="1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인증정보</a:t>
              </a:r>
              <a:r>
                <a:rPr lang="ko-KR" altLang="en-US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 </a:t>
              </a:r>
              <a:r>
                <a:rPr lang="ko-KR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탈취</a:t>
              </a:r>
              <a:endParaRPr 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endParaRPr>
            </a:p>
          </p:txBody>
        </p:sp>
        <p:grpSp>
          <p:nvGrpSpPr>
            <p:cNvPr id="114" name="그룹 113">
              <a:extLst>
                <a:ext uri="{FF2B5EF4-FFF2-40B4-BE49-F238E27FC236}">
                  <a16:creationId xmlns:a16="http://schemas.microsoft.com/office/drawing/2014/main" id="{D76694A3-F2F4-E8E0-505D-23A455731947}"/>
                </a:ext>
              </a:extLst>
            </p:cNvPr>
            <p:cNvGrpSpPr/>
            <p:nvPr/>
          </p:nvGrpSpPr>
          <p:grpSpPr>
            <a:xfrm>
              <a:off x="7856836" y="1589377"/>
              <a:ext cx="1220276" cy="1043830"/>
              <a:chOff x="7856836" y="1589377"/>
              <a:chExt cx="1220276" cy="1043830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F2AF0D2C-1C49-AB8F-A97C-7FE5C8D0FB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08693" y="1589377"/>
                <a:ext cx="769287" cy="769286"/>
              </a:xfrm>
              <a:prstGeom prst="rect">
                <a:avLst/>
              </a:prstGeom>
            </p:spPr>
          </p:pic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F703C8BA-50A6-73DA-D6DE-A392B4331853}"/>
                  </a:ext>
                </a:extLst>
              </p:cNvPr>
              <p:cNvSpPr txBox="1"/>
              <p:nvPr/>
            </p:nvSpPr>
            <p:spPr>
              <a:xfrm>
                <a:off x="7856836" y="2346675"/>
                <a:ext cx="1220276" cy="2865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dirty="0">
                    <a:latin typeface="KoPubDotum Medium" pitchFamily="2" charset="-127"/>
                    <a:ea typeface="KoPubDotum Medium" pitchFamily="2" charset="-127"/>
                    <a:cs typeface="KoPubWorld돋움체 Bold" panose="00000800000000000000" pitchFamily="2" charset="-127"/>
                  </a:rPr>
                  <a:t>서버</a:t>
                </a:r>
              </a:p>
            </p:txBody>
          </p:sp>
        </p:grpSp>
        <p:cxnSp>
          <p:nvCxnSpPr>
            <p:cNvPr id="106" name="직선 화살표 연결선 105">
              <a:extLst>
                <a:ext uri="{FF2B5EF4-FFF2-40B4-BE49-F238E27FC236}">
                  <a16:creationId xmlns:a16="http://schemas.microsoft.com/office/drawing/2014/main" id="{FBDBC944-3A93-77E2-7AD7-BD596491B5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2979" y="2067000"/>
              <a:ext cx="198241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8" name="Picture 12">
            <a:extLst>
              <a:ext uri="{FF2B5EF4-FFF2-40B4-BE49-F238E27FC236}">
                <a16:creationId xmlns:a16="http://schemas.microsoft.com/office/drawing/2014/main" id="{354D1250-8BBE-FD96-9850-96852986BF0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006190" y="2986856"/>
            <a:ext cx="404528" cy="385858"/>
          </a:xfrm>
          <a:prstGeom prst="rect">
            <a:avLst/>
          </a:prstGeom>
        </p:spPr>
      </p:pic>
      <p:pic>
        <p:nvPicPr>
          <p:cNvPr id="109" name="Picture 42">
            <a:extLst>
              <a:ext uri="{FF2B5EF4-FFF2-40B4-BE49-F238E27FC236}">
                <a16:creationId xmlns:a16="http://schemas.microsoft.com/office/drawing/2014/main" id="{9CC80D11-0373-EDFA-E5A4-E2E903DAF1A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916951" y="4886030"/>
            <a:ext cx="1075928" cy="1075928"/>
          </a:xfrm>
          <a:prstGeom prst="rect">
            <a:avLst/>
          </a:prstGeom>
        </p:spPr>
      </p:pic>
      <p:pic>
        <p:nvPicPr>
          <p:cNvPr id="110" name="Picture 43">
            <a:extLst>
              <a:ext uri="{FF2B5EF4-FFF2-40B4-BE49-F238E27FC236}">
                <a16:creationId xmlns:a16="http://schemas.microsoft.com/office/drawing/2014/main" id="{B64298E7-7296-461F-14E2-7B3A90D71E8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697652" y="5155388"/>
            <a:ext cx="378525" cy="383505"/>
          </a:xfrm>
          <a:prstGeom prst="rect">
            <a:avLst/>
          </a:prstGeom>
        </p:spPr>
      </p:pic>
      <p:pic>
        <p:nvPicPr>
          <p:cNvPr id="113" name="Picture 38">
            <a:extLst>
              <a:ext uri="{FF2B5EF4-FFF2-40B4-BE49-F238E27FC236}">
                <a16:creationId xmlns:a16="http://schemas.microsoft.com/office/drawing/2014/main" id="{E37E10E1-4822-905D-ACBB-EF24DBCB0DE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871328" y="3765997"/>
            <a:ext cx="736559" cy="736559"/>
          </a:xfrm>
          <a:prstGeom prst="rect">
            <a:avLst/>
          </a:prstGeom>
        </p:spPr>
      </p:pic>
      <p:grpSp>
        <p:nvGrpSpPr>
          <p:cNvPr id="53" name="그룹 52"/>
          <p:cNvGrpSpPr/>
          <p:nvPr/>
        </p:nvGrpSpPr>
        <p:grpSpPr>
          <a:xfrm>
            <a:off x="6474160" y="1231668"/>
            <a:ext cx="4764968" cy="4991583"/>
            <a:chOff x="6202986" y="1089621"/>
            <a:chExt cx="5349988" cy="4772232"/>
          </a:xfrm>
        </p:grpSpPr>
        <p:sp>
          <p:nvSpPr>
            <p:cNvPr id="54" name="Rectangle 40" descr="Group border and label">
              <a:extLst>
                <a:ext uri="{FF2B5EF4-FFF2-40B4-BE49-F238E27FC236}">
                  <a16:creationId xmlns:a16="http://schemas.microsoft.com/office/drawing/2014/main" id="{5870E4A1-374D-9F33-1BF6-41E9A78F6269}"/>
                </a:ext>
                <a:ext uri="{C183D7F6-B498-43B3-948B-1728B52AA6E4}">
                  <adec:decorative xmlns="" xmlns:adec="http://schemas.microsoft.com/office/drawing/2017/decorative" val="0"/>
                </a:ext>
              </a:extLst>
            </p:cNvPr>
            <p:cNvSpPr/>
            <p:nvPr/>
          </p:nvSpPr>
          <p:spPr>
            <a:xfrm>
              <a:off x="6202986" y="1089621"/>
              <a:ext cx="5349988" cy="4772232"/>
            </a:xfrm>
            <a:prstGeom prst="rect">
              <a:avLst/>
            </a:pr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02920" tIns="9144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AWS Cloud</a:t>
              </a:r>
            </a:p>
          </p:txBody>
        </p:sp>
        <p:pic>
          <p:nvPicPr>
            <p:cNvPr id="55" name="Graphic 56" descr="AWS logo in group.">
              <a:extLst>
                <a:ext uri="{FF2B5EF4-FFF2-40B4-BE49-F238E27FC236}">
                  <a16:creationId xmlns:a16="http://schemas.microsoft.com/office/drawing/2014/main" id="{F0D31E0D-B3A7-7584-1BF5-B421F0023FE0}"/>
                </a:ext>
                <a:ext uri="{C183D7F6-B498-43B3-948B-1728B52AA6E4}">
                  <adec:decorative xmlns=""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="" xmlns:asvg="http://schemas.microsoft.com/office/drawing/2016/SVG/main" r:embed="rId16"/>
                </a:ext>
              </a:extLst>
            </a:blip>
            <a:srcRect/>
            <a:stretch/>
          </p:blipFill>
          <p:spPr>
            <a:xfrm>
              <a:off x="6216370" y="1095869"/>
              <a:ext cx="381000" cy="381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26523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모서리가 둥근 직사각형 38">
            <a:extLst>
              <a:ext uri="{FF2B5EF4-FFF2-40B4-BE49-F238E27FC236}">
                <a16:creationId xmlns:a16="http://schemas.microsoft.com/office/drawing/2014/main" id="{BBDE06C0-CF68-D4A0-A8CB-DCF5E62C547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905293" y="983361"/>
            <a:ext cx="8849722" cy="5467314"/>
          </a:xfrm>
          <a:prstGeom prst="roundRect">
            <a:avLst>
              <a:gd name="adj" fmla="val 3639"/>
            </a:avLst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  <a:effectLst>
            <a:outerShdw blurRad="2667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MIRICANVAS_ITEM_COPY_KEY</a:t>
            </a:r>
            <a:endParaRPr kumimoji="1"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FAB27A-8AF9-5F05-8626-B51611636B8B}"/>
              </a:ext>
            </a:extLst>
          </p:cNvPr>
          <p:cNvSpPr txBox="1"/>
          <p:nvPr/>
        </p:nvSpPr>
        <p:spPr>
          <a:xfrm>
            <a:off x="0" y="0"/>
            <a:ext cx="12192000" cy="184666"/>
          </a:xfrm>
          <a:prstGeom prst="rect">
            <a:avLst/>
          </a:prstGeom>
          <a:solidFill>
            <a:srgbClr val="162B4B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ko-KR" altLang="en-US" sz="600" b="1" dirty="0">
              <a:solidFill>
                <a:schemeClr val="bg1"/>
              </a:solidFill>
              <a:latin typeface="NanumSquareOTF_ac Bold" panose="020B0600000101010101" pitchFamily="34" charset="-127"/>
              <a:ea typeface="NanumSquareOTF_ac Bold" panose="020B0600000101010101" pitchFamily="34" charset="-127"/>
              <a:cs typeface="Samsung Sharp Sans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412686-7181-8B08-2EF7-D7174A9B6656}"/>
              </a:ext>
            </a:extLst>
          </p:cNvPr>
          <p:cNvSpPr txBox="1"/>
          <p:nvPr/>
        </p:nvSpPr>
        <p:spPr>
          <a:xfrm>
            <a:off x="523164" y="342960"/>
            <a:ext cx="37798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rgbClr val="162B4B">
                    <a:alpha val="97000"/>
                  </a:srgbClr>
                </a:solidFill>
                <a:latin typeface="KoPubDotum Light" pitchFamily="2" charset="-127"/>
                <a:ea typeface="KoPubDotum Light" pitchFamily="2" charset="-127"/>
                <a:cs typeface="Samsung Sharp Sans" pitchFamily="2" charset="0"/>
              </a:rPr>
              <a:t>클라우드 기반 전자금융 앱 </a:t>
            </a:r>
            <a:r>
              <a:rPr lang="ko-KR" altLang="en-US" sz="1200" b="1" dirty="0" err="1">
                <a:solidFill>
                  <a:srgbClr val="162B4B">
                    <a:alpha val="97000"/>
                  </a:srgbClr>
                </a:solidFill>
                <a:latin typeface="KoPubDotum Light" pitchFamily="2" charset="-127"/>
                <a:ea typeface="KoPubDotum Light" pitchFamily="2" charset="-127"/>
                <a:cs typeface="Samsung Sharp Sans" pitchFamily="2" charset="0"/>
              </a:rPr>
              <a:t>모의해킹</a:t>
            </a:r>
            <a:endParaRPr lang="en-US" altLang="ko-KR" sz="1200" b="1" dirty="0">
              <a:solidFill>
                <a:srgbClr val="162B4B">
                  <a:alpha val="97000"/>
                </a:srgbClr>
              </a:solidFill>
              <a:latin typeface="KoPubDotum Light" pitchFamily="2" charset="-127"/>
              <a:ea typeface="KoPubDotum Light" pitchFamily="2" charset="-127"/>
              <a:cs typeface="Samsung Sharp Sans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57F36E-2D98-6211-F6CE-1FC2BCB276AB}"/>
              </a:ext>
            </a:extLst>
          </p:cNvPr>
          <p:cNvSpPr txBox="1"/>
          <p:nvPr/>
        </p:nvSpPr>
        <p:spPr>
          <a:xfrm>
            <a:off x="10169305" y="342960"/>
            <a:ext cx="1499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b="1" dirty="0">
                <a:solidFill>
                  <a:srgbClr val="162B4B">
                    <a:alpha val="97000"/>
                  </a:srgbClr>
                </a:solidFill>
                <a:latin typeface="SAMSUNGONE-400" panose="020B0503030303020204" pitchFamily="34" charset="0"/>
                <a:ea typeface="SAMSUNGONE-400" panose="020B0503030303020204" pitchFamily="34" charset="0"/>
                <a:cs typeface="Samsung Sharp Sans" pitchFamily="2" charset="0"/>
              </a:rPr>
              <a:t>27</a:t>
            </a: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50F8EE16-BBB4-99EE-07E8-4B3E8D3D05B3}"/>
              </a:ext>
            </a:extLst>
          </p:cNvPr>
          <p:cNvGrpSpPr/>
          <p:nvPr/>
        </p:nvGrpSpPr>
        <p:grpSpPr>
          <a:xfrm>
            <a:off x="523164" y="1052002"/>
            <a:ext cx="3533957" cy="578043"/>
            <a:chOff x="610883" y="1484004"/>
            <a:chExt cx="3533957" cy="578043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873D824-B82A-144D-54CE-207CA87D3BB0}"/>
                </a:ext>
              </a:extLst>
            </p:cNvPr>
            <p:cNvSpPr txBox="1"/>
            <p:nvPr/>
          </p:nvSpPr>
          <p:spPr>
            <a:xfrm>
              <a:off x="745441" y="1484004"/>
              <a:ext cx="3399399" cy="5780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2800" b="1" dirty="0">
                  <a:solidFill>
                    <a:srgbClr val="162B4B"/>
                  </a:solidFill>
                  <a:latin typeface="KoPubDotum Bold" pitchFamily="2" charset="-127"/>
                  <a:ea typeface="KoPubDotum Bold" pitchFamily="2" charset="-127"/>
                  <a:cs typeface="Samsung Sharp Sans" pitchFamily="2" charset="0"/>
                </a:rPr>
                <a:t>시나리오 </a:t>
              </a:r>
              <a:r>
                <a:rPr lang="en-US" altLang="ko-KR" sz="2800" b="1" dirty="0">
                  <a:solidFill>
                    <a:srgbClr val="162B4B"/>
                  </a:solidFill>
                  <a:latin typeface="KoPubDotum Bold" pitchFamily="2" charset="-127"/>
                  <a:ea typeface="KoPubDotum Bold" pitchFamily="2" charset="-127"/>
                  <a:cs typeface="Samsung Sharp Sans" pitchFamily="2" charset="0"/>
                </a:rPr>
                <a:t>2</a:t>
              </a: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A729911A-B8A1-9D3D-F3D0-7513D3B9CAD9}"/>
                </a:ext>
              </a:extLst>
            </p:cNvPr>
            <p:cNvSpPr/>
            <p:nvPr/>
          </p:nvSpPr>
          <p:spPr>
            <a:xfrm>
              <a:off x="610883" y="1621728"/>
              <a:ext cx="45719" cy="335110"/>
            </a:xfrm>
            <a:prstGeom prst="rect">
              <a:avLst/>
            </a:prstGeom>
            <a:solidFill>
              <a:srgbClr val="FD80A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53C5F9FA-1A2B-8B23-8317-F83C8EB076D6}"/>
              </a:ext>
            </a:extLst>
          </p:cNvPr>
          <p:cNvSpPr txBox="1"/>
          <p:nvPr/>
        </p:nvSpPr>
        <p:spPr>
          <a:xfrm>
            <a:off x="523163" y="1697668"/>
            <a:ext cx="1969069" cy="646331"/>
          </a:xfrm>
          <a:prstGeom prst="rect">
            <a:avLst/>
          </a:prstGeom>
          <a:solidFill>
            <a:srgbClr val="F5C4CB"/>
          </a:solidFill>
          <a:ln>
            <a:solidFill>
              <a:srgbClr val="F5C4CB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b="1" dirty="0" err="1" smtClean="0">
                <a:latin typeface="KoPubDotum Bold" pitchFamily="2" charset="-127"/>
                <a:ea typeface="KoPubDotum Bold" pitchFamily="2" charset="-127"/>
              </a:rPr>
              <a:t>클라우드</a:t>
            </a:r>
            <a:r>
              <a:rPr lang="ko-KR" altLang="en-US" b="1" dirty="0" smtClean="0">
                <a:latin typeface="KoPubDotum Bold" pitchFamily="2" charset="-127"/>
                <a:ea typeface="KoPubDotum Bold" pitchFamily="2" charset="-127"/>
              </a:rPr>
              <a:t> 리소스 </a:t>
            </a:r>
            <a:r>
              <a:rPr lang="en-US" altLang="ko-KR" b="1" dirty="0" smtClean="0">
                <a:latin typeface="KoPubDotum Bold" pitchFamily="2" charset="-127"/>
                <a:ea typeface="KoPubDotum Bold" pitchFamily="2" charset="-127"/>
              </a:rPr>
              <a:t/>
            </a:r>
            <a:br>
              <a:rPr lang="en-US" altLang="ko-KR" b="1" dirty="0" smtClean="0">
                <a:latin typeface="KoPubDotum Bold" pitchFamily="2" charset="-127"/>
                <a:ea typeface="KoPubDotum Bold" pitchFamily="2" charset="-127"/>
              </a:rPr>
            </a:br>
            <a:r>
              <a:rPr lang="ko-KR" altLang="en-US" b="1" dirty="0" smtClean="0">
                <a:latin typeface="KoPubDotum Bold" pitchFamily="2" charset="-127"/>
                <a:ea typeface="KoPubDotum Bold" pitchFamily="2" charset="-127"/>
              </a:rPr>
              <a:t>무단 점유</a:t>
            </a:r>
            <a:endParaRPr lang="en-US" altLang="ko-KR" b="1" dirty="0">
              <a:latin typeface="KoPubDotum Bold" pitchFamily="2" charset="-127"/>
              <a:ea typeface="KoPubDotum Bold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DC8606E-1A18-A4F8-091C-C8F717E7AE56}"/>
              </a:ext>
            </a:extLst>
          </p:cNvPr>
          <p:cNvGrpSpPr/>
          <p:nvPr/>
        </p:nvGrpSpPr>
        <p:grpSpPr>
          <a:xfrm>
            <a:off x="3276145" y="1635865"/>
            <a:ext cx="1220276" cy="1079760"/>
            <a:chOff x="406523" y="5192102"/>
            <a:chExt cx="1616065" cy="1429973"/>
          </a:xfrm>
        </p:grpSpPr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1AF2F890-6E9C-B52C-7E94-A0DFE4D23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5156" y="5192102"/>
              <a:ext cx="1018870" cy="1018870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7BB63F9-19D2-EDCF-D707-B0FB8C209223}"/>
                </a:ext>
              </a:extLst>
            </p:cNvPr>
            <p:cNvSpPr txBox="1"/>
            <p:nvPr/>
          </p:nvSpPr>
          <p:spPr>
            <a:xfrm>
              <a:off x="406523" y="6242608"/>
              <a:ext cx="1616065" cy="3794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latin typeface="KoPubDotum Medium" pitchFamily="2" charset="-127"/>
                  <a:ea typeface="KoPubDotum Medium" pitchFamily="2" charset="-127"/>
                  <a:cs typeface="KoPubWorld돋움체 Bold" panose="00000800000000000000" pitchFamily="2" charset="-127"/>
                </a:rPr>
                <a:t>공격자</a:t>
              </a:r>
            </a:p>
          </p:txBody>
        </p:sp>
      </p:grpSp>
      <p:pic>
        <p:nvPicPr>
          <p:cNvPr id="10" name="Picture 42">
            <a:extLst>
              <a:ext uri="{FF2B5EF4-FFF2-40B4-BE49-F238E27FC236}">
                <a16:creationId xmlns:a16="http://schemas.microsoft.com/office/drawing/2014/main" id="{A3FB0DFB-A83D-1108-D57E-791F96392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1006" y="4434066"/>
            <a:ext cx="614562" cy="614562"/>
          </a:xfrm>
          <a:prstGeom prst="roundRect">
            <a:avLst>
              <a:gd name="adj" fmla="val 10143"/>
            </a:avLst>
          </a:prstGeom>
        </p:spPr>
      </p:pic>
      <p:pic>
        <p:nvPicPr>
          <p:cNvPr id="14" name="Picture 50">
            <a:extLst>
              <a:ext uri="{FF2B5EF4-FFF2-40B4-BE49-F238E27FC236}">
                <a16:creationId xmlns:a16="http://schemas.microsoft.com/office/drawing/2014/main" id="{20E0AFF7-4C52-40B3-94CA-B8D420D2B8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5832" y="3803476"/>
            <a:ext cx="614562" cy="614562"/>
          </a:xfrm>
          <a:prstGeom prst="roundRect">
            <a:avLst>
              <a:gd name="adj" fmla="val 10143"/>
            </a:avLst>
          </a:prstGeom>
        </p:spPr>
      </p:pic>
      <p:pic>
        <p:nvPicPr>
          <p:cNvPr id="15" name="Picture 55">
            <a:extLst>
              <a:ext uri="{FF2B5EF4-FFF2-40B4-BE49-F238E27FC236}">
                <a16:creationId xmlns:a16="http://schemas.microsoft.com/office/drawing/2014/main" id="{7666D64E-D1B8-7D97-9CC4-50D19A7C6C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5832" y="5116713"/>
            <a:ext cx="614562" cy="614562"/>
          </a:xfrm>
          <a:prstGeom prst="roundRect">
            <a:avLst>
              <a:gd name="adj" fmla="val 10143"/>
            </a:avLst>
          </a:prstGeom>
        </p:spPr>
      </p:pic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B853AD52-3173-23B7-973A-36C5A2379E31}"/>
              </a:ext>
            </a:extLst>
          </p:cNvPr>
          <p:cNvCxnSpPr>
            <a:cxnSpLocks/>
            <a:stCxn id="38" idx="2"/>
          </p:cNvCxnSpPr>
          <p:nvPr/>
        </p:nvCxnSpPr>
        <p:spPr>
          <a:xfrm flipH="1">
            <a:off x="3877377" y="2715623"/>
            <a:ext cx="8906" cy="160787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21FE99F5-7AB9-7715-BB5A-A484B8C8603C}"/>
              </a:ext>
            </a:extLst>
          </p:cNvPr>
          <p:cNvCxnSpPr>
            <a:cxnSpLocks/>
          </p:cNvCxnSpPr>
          <p:nvPr/>
        </p:nvCxnSpPr>
        <p:spPr>
          <a:xfrm flipV="1">
            <a:off x="4331918" y="4189272"/>
            <a:ext cx="2031441" cy="54997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D8C30AF7-65E5-1360-6D13-852F247B8C3F}"/>
              </a:ext>
            </a:extLst>
          </p:cNvPr>
          <p:cNvCxnSpPr>
            <a:cxnSpLocks/>
          </p:cNvCxnSpPr>
          <p:nvPr/>
        </p:nvCxnSpPr>
        <p:spPr>
          <a:xfrm>
            <a:off x="4315658" y="4741347"/>
            <a:ext cx="2047701" cy="73657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60F73F3-4505-BC67-C6AC-D5D56A22CFF8}"/>
              </a:ext>
            </a:extLst>
          </p:cNvPr>
          <p:cNvCxnSpPr>
            <a:cxnSpLocks/>
          </p:cNvCxnSpPr>
          <p:nvPr/>
        </p:nvCxnSpPr>
        <p:spPr>
          <a:xfrm>
            <a:off x="7357547" y="4134277"/>
            <a:ext cx="228672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E8CAC496-A29A-5C17-5DAE-3E0F00FE25D2}"/>
              </a:ext>
            </a:extLst>
          </p:cNvPr>
          <p:cNvCxnSpPr>
            <a:cxnSpLocks/>
          </p:cNvCxnSpPr>
          <p:nvPr/>
        </p:nvCxnSpPr>
        <p:spPr>
          <a:xfrm>
            <a:off x="7400484" y="5397611"/>
            <a:ext cx="217779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FF3E64D-F432-36C2-254A-84843AE95D73}"/>
              </a:ext>
            </a:extLst>
          </p:cNvPr>
          <p:cNvSpPr txBox="1"/>
          <p:nvPr/>
        </p:nvSpPr>
        <p:spPr>
          <a:xfrm rot="20605010">
            <a:off x="4079875" y="4171385"/>
            <a:ext cx="2352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⑤ 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S3 </a:t>
            </a:r>
            <a:r>
              <a:rPr lang="ko-KR" altLang="en-US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버킷 접속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290701D-5164-89A2-D746-04A8BC20B1CC}"/>
              </a:ext>
            </a:extLst>
          </p:cNvPr>
          <p:cNvSpPr txBox="1"/>
          <p:nvPr/>
        </p:nvSpPr>
        <p:spPr>
          <a:xfrm rot="1171186">
            <a:off x="4148049" y="5199764"/>
            <a:ext cx="2352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⑦ AWS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리소스</a:t>
            </a:r>
            <a:r>
              <a:rPr lang="ko-KR" alt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생성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BC4F0ED-CA89-72E8-9D32-7F59CB6FFEFC}"/>
              </a:ext>
            </a:extLst>
          </p:cNvPr>
          <p:cNvSpPr txBox="1"/>
          <p:nvPr/>
        </p:nvSpPr>
        <p:spPr>
          <a:xfrm>
            <a:off x="7234944" y="4198823"/>
            <a:ext cx="2352662" cy="557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31140"/>
              </a:lnSpc>
            </a:pPr>
            <a:r>
              <a:rPr lang="en-US" altLang="ko-KR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⑥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임시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/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백</a:t>
            </a:r>
            <a:r>
              <a:rPr lang="ko-KR" alt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업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파일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 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내</a:t>
            </a:r>
          </a:p>
          <a:p>
            <a:pPr lvl="0" algn="ctr">
              <a:lnSpc>
                <a:spcPct val="131140"/>
              </a:lnSpc>
            </a:pP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중요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정보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열람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CBEA4FF-023B-1D01-7F26-1475D0FBC0D3}"/>
              </a:ext>
            </a:extLst>
          </p:cNvPr>
          <p:cNvSpPr txBox="1"/>
          <p:nvPr/>
        </p:nvSpPr>
        <p:spPr>
          <a:xfrm>
            <a:off x="7260394" y="5471937"/>
            <a:ext cx="2352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⑧ </a:t>
            </a:r>
            <a:r>
              <a:rPr lang="ko-KR" altLang="en-US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암호화폐 채굴</a:t>
            </a:r>
          </a:p>
        </p:txBody>
      </p:sp>
      <p:sp>
        <p:nvSpPr>
          <p:cNvPr id="105" name="TextBox 33">
            <a:extLst>
              <a:ext uri="{FF2B5EF4-FFF2-40B4-BE49-F238E27FC236}">
                <a16:creationId xmlns:a16="http://schemas.microsoft.com/office/drawing/2014/main" id="{C2EA388E-4A6E-F685-46E4-A427210C297C}"/>
              </a:ext>
            </a:extLst>
          </p:cNvPr>
          <p:cNvSpPr txBox="1"/>
          <p:nvPr/>
        </p:nvSpPr>
        <p:spPr>
          <a:xfrm>
            <a:off x="4023735" y="3405802"/>
            <a:ext cx="1494584" cy="73657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1140"/>
              </a:lnSpc>
            </a:pP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④</a:t>
            </a:r>
            <a:r>
              <a:rPr lang="ko-KR" alt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탈취</a:t>
            </a:r>
            <a: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정보</a:t>
            </a:r>
            <a: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기반</a:t>
            </a:r>
            <a: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 </a:t>
            </a:r>
            <a:b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</a:br>
            <a:r>
              <a:rPr lang="ko-KR" alt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   </a:t>
            </a:r>
            <a:r>
              <a:rPr lang="en-US" sz="1200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A</a:t>
            </a:r>
            <a: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dmin </a:t>
            </a:r>
            <a:r>
              <a:rPr lang="en-US" sz="1200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P</a:t>
            </a:r>
            <a: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rofile </a:t>
            </a:r>
            <a:r>
              <a:rPr 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생성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16AE78E-19E1-D6AA-ADA8-F8031DF29121}"/>
              </a:ext>
            </a:extLst>
          </p:cNvPr>
          <p:cNvGrpSpPr/>
          <p:nvPr/>
        </p:nvGrpSpPr>
        <p:grpSpPr>
          <a:xfrm>
            <a:off x="4219928" y="1240371"/>
            <a:ext cx="7515850" cy="1392836"/>
            <a:chOff x="4211050" y="1240371"/>
            <a:chExt cx="7515850" cy="1392836"/>
          </a:xfrm>
        </p:grpSpPr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48F3F029-DD02-D706-9B00-52955FAE9AF9}"/>
                </a:ext>
              </a:extLst>
            </p:cNvPr>
            <p:cNvCxnSpPr>
              <a:cxnSpLocks/>
            </p:cNvCxnSpPr>
            <p:nvPr/>
          </p:nvCxnSpPr>
          <p:spPr>
            <a:xfrm>
              <a:off x="4355807" y="1925281"/>
              <a:ext cx="1908480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6B1541B9-1128-1A76-1A40-03F8F437B1D7}"/>
                </a:ext>
              </a:extLst>
            </p:cNvPr>
            <p:cNvCxnSpPr>
              <a:cxnSpLocks/>
            </p:cNvCxnSpPr>
            <p:nvPr/>
          </p:nvCxnSpPr>
          <p:spPr>
            <a:xfrm>
              <a:off x="7479734" y="1928506"/>
              <a:ext cx="606314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B468CC14-D348-6A86-E6B4-C1961D3A10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61127" y="1889908"/>
              <a:ext cx="732566" cy="369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556F19A-F6D3-73F5-9141-525D9541E76A}"/>
                </a:ext>
              </a:extLst>
            </p:cNvPr>
            <p:cNvSpPr txBox="1"/>
            <p:nvPr/>
          </p:nvSpPr>
          <p:spPr>
            <a:xfrm>
              <a:off x="4211050" y="1589377"/>
              <a:ext cx="2352662" cy="300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lnSpc>
                  <a:spcPct val="120000"/>
                </a:lnSpc>
                <a:buFont typeface="+mj-ea"/>
                <a:buAutoNum type="circleNumDbPlain" startAt="2"/>
                <a:defRPr sz="1400">
                  <a:latin typeface="KoPubDotum Medium" pitchFamily="2" charset="-127"/>
                  <a:ea typeface="KoPubDotum Medium" pitchFamily="2" charset="-127"/>
                </a:defRPr>
              </a:lvl1pPr>
            </a:lstStyle>
            <a:p>
              <a:pPr algn="ctr">
                <a:buNone/>
              </a:pPr>
              <a:r>
                <a:rPr lang="en-US" altLang="ko-KR" sz="1200" dirty="0"/>
                <a:t>①</a:t>
              </a:r>
              <a:r>
                <a:rPr lang="ko-KR" altLang="en-US" sz="1200" dirty="0"/>
                <a:t> 이미지 </a:t>
              </a:r>
              <a:r>
                <a:rPr lang="en-US" altLang="ko-KR" sz="1200" dirty="0" err="1"/>
                <a:t>url</a:t>
              </a:r>
              <a:r>
                <a:rPr lang="en-US" altLang="ko-KR" sz="1200" dirty="0"/>
                <a:t> </a:t>
              </a:r>
              <a:r>
                <a:rPr lang="ko-KR" altLang="en-US" sz="1200" dirty="0"/>
                <a:t>요청 변조</a:t>
              </a:r>
              <a:endParaRPr lang="en-US" altLang="ko-KR" sz="1200" dirty="0"/>
            </a:p>
          </p:txBody>
        </p: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5CB30A5D-B5E6-53CF-1823-2F88B8DAC9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934493" y="2032100"/>
              <a:ext cx="741893" cy="442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756326D6-8897-8EFC-7EF1-1F38964F53B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79734" y="2067000"/>
              <a:ext cx="606314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8FF6478-7B4C-437A-5594-1219A6E28EB6}"/>
                </a:ext>
              </a:extLst>
            </p:cNvPr>
            <p:cNvSpPr txBox="1"/>
            <p:nvPr/>
          </p:nvSpPr>
          <p:spPr>
            <a:xfrm>
              <a:off x="8493336" y="1240371"/>
              <a:ext cx="3233564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lnSpc>
                  <a:spcPct val="120000"/>
                </a:lnSpc>
                <a:buFont typeface="+mj-ea"/>
                <a:buAutoNum type="circleNumDbPlain" startAt="2"/>
                <a:defRPr sz="1400">
                  <a:latin typeface="KoPubDotum Medium" pitchFamily="2" charset="-127"/>
                  <a:ea typeface="KoPubDotum Medium" pitchFamily="2" charset="-127"/>
                </a:defRPr>
              </a:lvl1pPr>
            </a:lstStyle>
            <a:p>
              <a:pPr>
                <a:buNone/>
              </a:pPr>
              <a:r>
                <a:rPr lang="en-US" altLang="ko-KR" sz="1200" dirty="0"/>
                <a:t>②</a:t>
              </a:r>
              <a:r>
                <a:rPr lang="ko-KR" altLang="en-US" sz="1200" dirty="0"/>
                <a:t> 서버에서 </a:t>
              </a:r>
              <a:r>
                <a:rPr lang="en-US" altLang="ko-KR" sz="1200" dirty="0"/>
                <a:t>AWS </a:t>
              </a:r>
              <a:r>
                <a:rPr lang="ko-KR" altLang="en-US" sz="1200" dirty="0" err="1" smtClean="0"/>
                <a:t>클라우드</a:t>
              </a:r>
              <a:r>
                <a:rPr lang="ko-KR" altLang="en-US" sz="1200" dirty="0" smtClean="0"/>
                <a:t> </a:t>
              </a:r>
              <a:endParaRPr lang="en-US" altLang="ko-KR" sz="1200" dirty="0" smtClean="0"/>
            </a:p>
            <a:p>
              <a:pPr>
                <a:buNone/>
              </a:pPr>
              <a:r>
                <a:rPr lang="ko-KR" altLang="en-US" sz="1200" dirty="0" smtClean="0"/>
                <a:t>    관리 </a:t>
              </a:r>
              <a:r>
                <a:rPr lang="en-US" altLang="ko-KR" sz="1200" dirty="0">
                  <a:solidFill>
                    <a:srgbClr val="000000"/>
                  </a:solidFill>
                </a:rPr>
                <a:t>URL</a:t>
              </a:r>
              <a:r>
                <a:rPr lang="ko-KR" altLang="ko-KR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로</a:t>
              </a:r>
              <a:r>
                <a:rPr lang="en-US" altLang="ko-KR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 </a:t>
              </a:r>
              <a:r>
                <a:rPr lang="ko-KR" altLang="en-US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데이터</a:t>
              </a:r>
              <a:r>
                <a:rPr lang="ko-KR" altLang="en-US" sz="1200" dirty="0" smtClean="0"/>
                <a:t> </a:t>
              </a:r>
              <a:r>
                <a:rPr lang="ko-KR" altLang="en-US" sz="1200" dirty="0"/>
                <a:t>요청</a:t>
              </a:r>
            </a:p>
          </p:txBody>
        </p: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364BB175-CBE1-2588-8D1A-34B04DECE4E5}"/>
                </a:ext>
              </a:extLst>
            </p:cNvPr>
            <p:cNvGrpSpPr/>
            <p:nvPr/>
          </p:nvGrpSpPr>
          <p:grpSpPr>
            <a:xfrm>
              <a:off x="6648540" y="1671185"/>
              <a:ext cx="620311" cy="809631"/>
              <a:chOff x="5068049" y="1692060"/>
              <a:chExt cx="620311" cy="809631"/>
            </a:xfrm>
          </p:grpSpPr>
          <p:pic>
            <p:nvPicPr>
              <p:cNvPr id="87" name="그림 86">
                <a:extLst>
                  <a:ext uri="{FF2B5EF4-FFF2-40B4-BE49-F238E27FC236}">
                    <a16:creationId xmlns:a16="http://schemas.microsoft.com/office/drawing/2014/main" id="{19AE7509-F590-0E0B-0457-4FC8FCF1A4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68049" y="1692060"/>
                <a:ext cx="620311" cy="620311"/>
              </a:xfrm>
              <a:prstGeom prst="rect">
                <a:avLst/>
              </a:prstGeom>
            </p:spPr>
          </p:pic>
          <p:pic>
            <p:nvPicPr>
              <p:cNvPr id="88" name="그림 87" descr="폰트, 그래픽, 로고, 상징이(가) 표시된 사진&#10;&#10;자동 생성된 설명">
                <a:extLst>
                  <a:ext uri="{FF2B5EF4-FFF2-40B4-BE49-F238E27FC236}">
                    <a16:creationId xmlns:a16="http://schemas.microsoft.com/office/drawing/2014/main" id="{D0FFB251-A745-7605-B348-35DC6EBE91E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164" t="15530" r="15579" b="7820"/>
              <a:stretch/>
            </p:blipFill>
            <p:spPr>
              <a:xfrm>
                <a:off x="5087084" y="2312371"/>
                <a:ext cx="587407" cy="189320"/>
              </a:xfrm>
              <a:prstGeom prst="rect">
                <a:avLst/>
              </a:prstGeom>
            </p:spPr>
          </p:pic>
        </p:grp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D1A863F5-6A93-519D-3B1F-63E0422B2F42}"/>
                </a:ext>
              </a:extLst>
            </p:cNvPr>
            <p:cNvGrpSpPr/>
            <p:nvPr/>
          </p:nvGrpSpPr>
          <p:grpSpPr>
            <a:xfrm>
              <a:off x="9922643" y="1666271"/>
              <a:ext cx="764757" cy="764757"/>
              <a:chOff x="9220705" y="1475257"/>
              <a:chExt cx="964644" cy="964644"/>
            </a:xfrm>
          </p:grpSpPr>
          <p:pic>
            <p:nvPicPr>
              <p:cNvPr id="89" name="Picture 8">
                <a:extLst>
                  <a:ext uri="{FF2B5EF4-FFF2-40B4-BE49-F238E27FC236}">
                    <a16:creationId xmlns:a16="http://schemas.microsoft.com/office/drawing/2014/main" id="{576218C7-C136-49E2-7625-4F9E53CA01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220705" y="1475257"/>
                <a:ext cx="964644" cy="964644"/>
              </a:xfrm>
              <a:prstGeom prst="rect">
                <a:avLst/>
              </a:prstGeom>
            </p:spPr>
          </p:pic>
          <p:pic>
            <p:nvPicPr>
              <p:cNvPr id="90" name="Picture 9">
                <a:extLst>
                  <a:ext uri="{FF2B5EF4-FFF2-40B4-BE49-F238E27FC236}">
                    <a16:creationId xmlns:a16="http://schemas.microsoft.com/office/drawing/2014/main" id="{C7F2A514-2B98-94B0-9FDF-D7199DFE2D2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 b="44789"/>
              <a:stretch/>
            </p:blipFill>
            <p:spPr>
              <a:xfrm>
                <a:off x="9437473" y="1848017"/>
                <a:ext cx="603262" cy="333069"/>
              </a:xfrm>
              <a:prstGeom prst="rect">
                <a:avLst/>
              </a:prstGeom>
            </p:spPr>
          </p:pic>
        </p:grpSp>
        <p:sp>
          <p:nvSpPr>
            <p:cNvPr id="93" name="TextBox 30">
              <a:extLst>
                <a:ext uri="{FF2B5EF4-FFF2-40B4-BE49-F238E27FC236}">
                  <a16:creationId xmlns:a16="http://schemas.microsoft.com/office/drawing/2014/main" id="{0459260E-9E25-E2CA-4CB1-CB162DB43E26}"/>
                </a:ext>
              </a:extLst>
            </p:cNvPr>
            <p:cNvSpPr txBox="1"/>
            <p:nvPr/>
          </p:nvSpPr>
          <p:spPr>
            <a:xfrm>
              <a:off x="4593317" y="2179004"/>
              <a:ext cx="1570672" cy="1652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en-US" sz="1200" u="none" strike="noStrike" dirty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③ </a:t>
              </a:r>
              <a:r>
                <a:rPr lang="ko-KR" altLang="en-US" sz="1200" u="none" strike="noStrike" dirty="0" err="1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클라우드</a:t>
              </a:r>
              <a:r>
                <a:rPr lang="ko-KR" altLang="en-US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 관리자</a:t>
              </a:r>
              <a:r>
                <a:rPr lang="en-US" altLang="ko-KR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/>
              </a:r>
              <a:br>
                <a:rPr lang="en-US" altLang="ko-KR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</a:br>
              <a:r>
                <a:rPr lang="ko-KR" altLang="en-US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 </a:t>
              </a:r>
              <a:r>
                <a:rPr lang="ko-KR" altLang="en-US" sz="1200" u="none" strike="noStrike" dirty="0" err="1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인증정보</a:t>
              </a:r>
              <a:r>
                <a:rPr lang="ko-KR" altLang="en-US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 </a:t>
              </a:r>
              <a:r>
                <a:rPr lang="ko-KR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탈취</a:t>
              </a:r>
              <a:endParaRPr 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endParaRPr>
            </a:p>
          </p:txBody>
        </p:sp>
        <p:grpSp>
          <p:nvGrpSpPr>
            <p:cNvPr id="114" name="그룹 113">
              <a:extLst>
                <a:ext uri="{FF2B5EF4-FFF2-40B4-BE49-F238E27FC236}">
                  <a16:creationId xmlns:a16="http://schemas.microsoft.com/office/drawing/2014/main" id="{D76694A3-F2F4-E8E0-505D-23A455731947}"/>
                </a:ext>
              </a:extLst>
            </p:cNvPr>
            <p:cNvGrpSpPr/>
            <p:nvPr/>
          </p:nvGrpSpPr>
          <p:grpSpPr>
            <a:xfrm>
              <a:off x="7856836" y="1589377"/>
              <a:ext cx="1220276" cy="1043830"/>
              <a:chOff x="7856836" y="1589377"/>
              <a:chExt cx="1220276" cy="1043830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F2AF0D2C-1C49-AB8F-A97C-7FE5C8D0FB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08693" y="1589377"/>
                <a:ext cx="769287" cy="769286"/>
              </a:xfrm>
              <a:prstGeom prst="rect">
                <a:avLst/>
              </a:prstGeom>
            </p:spPr>
          </p:pic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F703C8BA-50A6-73DA-D6DE-A392B4331853}"/>
                  </a:ext>
                </a:extLst>
              </p:cNvPr>
              <p:cNvSpPr txBox="1"/>
              <p:nvPr/>
            </p:nvSpPr>
            <p:spPr>
              <a:xfrm>
                <a:off x="7856836" y="2346675"/>
                <a:ext cx="1220276" cy="2865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dirty="0">
                    <a:latin typeface="KoPubDotum Medium" pitchFamily="2" charset="-127"/>
                    <a:ea typeface="KoPubDotum Medium" pitchFamily="2" charset="-127"/>
                    <a:cs typeface="KoPubWorld돋움체 Bold" panose="00000800000000000000" pitchFamily="2" charset="-127"/>
                  </a:rPr>
                  <a:t>서버</a:t>
                </a:r>
              </a:p>
            </p:txBody>
          </p:sp>
        </p:grpSp>
        <p:cxnSp>
          <p:nvCxnSpPr>
            <p:cNvPr id="106" name="직선 화살표 연결선 105">
              <a:extLst>
                <a:ext uri="{FF2B5EF4-FFF2-40B4-BE49-F238E27FC236}">
                  <a16:creationId xmlns:a16="http://schemas.microsoft.com/office/drawing/2014/main" id="{FBDBC944-3A93-77E2-7AD7-BD596491B5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2979" y="2067000"/>
              <a:ext cx="198241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8" name="Picture 12">
            <a:extLst>
              <a:ext uri="{FF2B5EF4-FFF2-40B4-BE49-F238E27FC236}">
                <a16:creationId xmlns:a16="http://schemas.microsoft.com/office/drawing/2014/main" id="{354D1250-8BBE-FD96-9850-96852986BF0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006190" y="2986856"/>
            <a:ext cx="404528" cy="385858"/>
          </a:xfrm>
          <a:prstGeom prst="rect">
            <a:avLst/>
          </a:prstGeom>
        </p:spPr>
      </p:pic>
      <p:pic>
        <p:nvPicPr>
          <p:cNvPr id="109" name="Picture 42">
            <a:extLst>
              <a:ext uri="{FF2B5EF4-FFF2-40B4-BE49-F238E27FC236}">
                <a16:creationId xmlns:a16="http://schemas.microsoft.com/office/drawing/2014/main" id="{9CC80D11-0373-EDFA-E5A4-E2E903DAF1A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916951" y="4886030"/>
            <a:ext cx="1075928" cy="1075928"/>
          </a:xfrm>
          <a:prstGeom prst="rect">
            <a:avLst/>
          </a:prstGeom>
        </p:spPr>
      </p:pic>
      <p:pic>
        <p:nvPicPr>
          <p:cNvPr id="110" name="Picture 43">
            <a:extLst>
              <a:ext uri="{FF2B5EF4-FFF2-40B4-BE49-F238E27FC236}">
                <a16:creationId xmlns:a16="http://schemas.microsoft.com/office/drawing/2014/main" id="{B64298E7-7296-461F-14E2-7B3A90D71E8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697652" y="5155388"/>
            <a:ext cx="378525" cy="383505"/>
          </a:xfrm>
          <a:prstGeom prst="rect">
            <a:avLst/>
          </a:prstGeom>
        </p:spPr>
      </p:pic>
      <p:pic>
        <p:nvPicPr>
          <p:cNvPr id="113" name="Picture 38">
            <a:extLst>
              <a:ext uri="{FF2B5EF4-FFF2-40B4-BE49-F238E27FC236}">
                <a16:creationId xmlns:a16="http://schemas.microsoft.com/office/drawing/2014/main" id="{E37E10E1-4822-905D-ACBB-EF24DBCB0DE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871328" y="3765997"/>
            <a:ext cx="736559" cy="736559"/>
          </a:xfrm>
          <a:prstGeom prst="rect">
            <a:avLst/>
          </a:prstGeom>
        </p:spPr>
      </p:pic>
      <p:grpSp>
        <p:nvGrpSpPr>
          <p:cNvPr id="53" name="그룹 52"/>
          <p:cNvGrpSpPr/>
          <p:nvPr/>
        </p:nvGrpSpPr>
        <p:grpSpPr>
          <a:xfrm>
            <a:off x="6474160" y="1231668"/>
            <a:ext cx="4764968" cy="4991583"/>
            <a:chOff x="6202986" y="1089621"/>
            <a:chExt cx="5349988" cy="4772232"/>
          </a:xfrm>
        </p:grpSpPr>
        <p:sp>
          <p:nvSpPr>
            <p:cNvPr id="54" name="Rectangle 40" descr="Group border and label">
              <a:extLst>
                <a:ext uri="{FF2B5EF4-FFF2-40B4-BE49-F238E27FC236}">
                  <a16:creationId xmlns:a16="http://schemas.microsoft.com/office/drawing/2014/main" id="{5870E4A1-374D-9F33-1BF6-41E9A78F6269}"/>
                </a:ext>
                <a:ext uri="{C183D7F6-B498-43B3-948B-1728B52AA6E4}">
                  <adec:decorative xmlns="" xmlns:adec="http://schemas.microsoft.com/office/drawing/2017/decorative" val="0"/>
                </a:ext>
              </a:extLst>
            </p:cNvPr>
            <p:cNvSpPr/>
            <p:nvPr/>
          </p:nvSpPr>
          <p:spPr>
            <a:xfrm>
              <a:off x="6202986" y="1089621"/>
              <a:ext cx="5349988" cy="4772232"/>
            </a:xfrm>
            <a:prstGeom prst="rect">
              <a:avLst/>
            </a:pr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02920" tIns="9144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AWS Cloud</a:t>
              </a:r>
            </a:p>
          </p:txBody>
        </p:sp>
        <p:pic>
          <p:nvPicPr>
            <p:cNvPr id="55" name="Graphic 56" descr="AWS logo in group.">
              <a:extLst>
                <a:ext uri="{FF2B5EF4-FFF2-40B4-BE49-F238E27FC236}">
                  <a16:creationId xmlns:a16="http://schemas.microsoft.com/office/drawing/2014/main" id="{F0D31E0D-B3A7-7584-1BF5-B421F0023FE0}"/>
                </a:ext>
                <a:ext uri="{C183D7F6-B498-43B3-948B-1728B52AA6E4}">
                  <adec:decorative xmlns=""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="" xmlns:asvg="http://schemas.microsoft.com/office/drawing/2016/SVG/main" r:embed="rId16"/>
                </a:ext>
              </a:extLst>
            </a:blip>
            <a:srcRect/>
            <a:stretch/>
          </p:blipFill>
          <p:spPr>
            <a:xfrm>
              <a:off x="6216370" y="1095869"/>
              <a:ext cx="381000" cy="381000"/>
            </a:xfrm>
            <a:prstGeom prst="rect">
              <a:avLst/>
            </a:prstGeom>
          </p:spPr>
        </p:pic>
      </p:grp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26F78B2B-CBB4-9637-B27B-442FF6560273}"/>
              </a:ext>
            </a:extLst>
          </p:cNvPr>
          <p:cNvSpPr/>
          <p:nvPr/>
        </p:nvSpPr>
        <p:spPr>
          <a:xfrm>
            <a:off x="3507148" y="2695903"/>
            <a:ext cx="2883714" cy="3754772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26F78B2B-CBB4-9637-B27B-442FF6560273}"/>
              </a:ext>
            </a:extLst>
          </p:cNvPr>
          <p:cNvSpPr/>
          <p:nvPr/>
        </p:nvSpPr>
        <p:spPr>
          <a:xfrm>
            <a:off x="6603029" y="3314830"/>
            <a:ext cx="4565079" cy="2848842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25962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모서리가 둥근 직사각형 38">
            <a:extLst>
              <a:ext uri="{FF2B5EF4-FFF2-40B4-BE49-F238E27FC236}">
                <a16:creationId xmlns:a16="http://schemas.microsoft.com/office/drawing/2014/main" id="{BBDE06C0-CF68-D4A0-A8CB-DCF5E62C547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905293" y="983361"/>
            <a:ext cx="8849722" cy="5467314"/>
          </a:xfrm>
          <a:prstGeom prst="roundRect">
            <a:avLst>
              <a:gd name="adj" fmla="val 3639"/>
            </a:avLst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  <a:effectLst>
            <a:outerShdw blurRad="2667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MIRICANVAS_ITEM_COPY_KEY</a:t>
            </a:r>
            <a:endParaRPr kumimoji="1"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FAB27A-8AF9-5F05-8626-B51611636B8B}"/>
              </a:ext>
            </a:extLst>
          </p:cNvPr>
          <p:cNvSpPr txBox="1"/>
          <p:nvPr/>
        </p:nvSpPr>
        <p:spPr>
          <a:xfrm>
            <a:off x="0" y="0"/>
            <a:ext cx="12192000" cy="184666"/>
          </a:xfrm>
          <a:prstGeom prst="rect">
            <a:avLst/>
          </a:prstGeom>
          <a:solidFill>
            <a:srgbClr val="162B4B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ko-KR" altLang="en-US" sz="600" b="1" dirty="0">
              <a:solidFill>
                <a:schemeClr val="bg1"/>
              </a:solidFill>
              <a:latin typeface="NanumSquareOTF_ac Bold" panose="020B0600000101010101" pitchFamily="34" charset="-127"/>
              <a:ea typeface="NanumSquareOTF_ac Bold" panose="020B0600000101010101" pitchFamily="34" charset="-127"/>
              <a:cs typeface="Samsung Sharp Sans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412686-7181-8B08-2EF7-D7174A9B6656}"/>
              </a:ext>
            </a:extLst>
          </p:cNvPr>
          <p:cNvSpPr txBox="1"/>
          <p:nvPr/>
        </p:nvSpPr>
        <p:spPr>
          <a:xfrm>
            <a:off x="523164" y="342960"/>
            <a:ext cx="37798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rgbClr val="162B4B">
                    <a:alpha val="97000"/>
                  </a:srgbClr>
                </a:solidFill>
                <a:latin typeface="KoPubDotum Light" pitchFamily="2" charset="-127"/>
                <a:ea typeface="KoPubDotum Light" pitchFamily="2" charset="-127"/>
                <a:cs typeface="Samsung Sharp Sans" pitchFamily="2" charset="0"/>
              </a:rPr>
              <a:t>클라우드 기반 전자금융 앱 </a:t>
            </a:r>
            <a:r>
              <a:rPr lang="ko-KR" altLang="en-US" sz="1200" b="1" dirty="0" err="1">
                <a:solidFill>
                  <a:srgbClr val="162B4B">
                    <a:alpha val="97000"/>
                  </a:srgbClr>
                </a:solidFill>
                <a:latin typeface="KoPubDotum Light" pitchFamily="2" charset="-127"/>
                <a:ea typeface="KoPubDotum Light" pitchFamily="2" charset="-127"/>
                <a:cs typeface="Samsung Sharp Sans" pitchFamily="2" charset="0"/>
              </a:rPr>
              <a:t>모의해킹</a:t>
            </a:r>
            <a:endParaRPr lang="en-US" altLang="ko-KR" sz="1200" b="1" dirty="0">
              <a:solidFill>
                <a:srgbClr val="162B4B">
                  <a:alpha val="97000"/>
                </a:srgbClr>
              </a:solidFill>
              <a:latin typeface="KoPubDotum Light" pitchFamily="2" charset="-127"/>
              <a:ea typeface="KoPubDotum Light" pitchFamily="2" charset="-127"/>
              <a:cs typeface="Samsung Sharp Sans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57F36E-2D98-6211-F6CE-1FC2BCB276AB}"/>
              </a:ext>
            </a:extLst>
          </p:cNvPr>
          <p:cNvSpPr txBox="1"/>
          <p:nvPr/>
        </p:nvSpPr>
        <p:spPr>
          <a:xfrm>
            <a:off x="10169305" y="342960"/>
            <a:ext cx="1499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b="1" dirty="0">
                <a:solidFill>
                  <a:srgbClr val="162B4B">
                    <a:alpha val="97000"/>
                  </a:srgbClr>
                </a:solidFill>
                <a:latin typeface="SAMSUNGONE-400" panose="020B0503030303020204" pitchFamily="34" charset="0"/>
                <a:ea typeface="SAMSUNGONE-400" panose="020B0503030303020204" pitchFamily="34" charset="0"/>
                <a:cs typeface="Samsung Sharp Sans" pitchFamily="2" charset="0"/>
              </a:rPr>
              <a:t>27</a:t>
            </a: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50F8EE16-BBB4-99EE-07E8-4B3E8D3D05B3}"/>
              </a:ext>
            </a:extLst>
          </p:cNvPr>
          <p:cNvGrpSpPr/>
          <p:nvPr/>
        </p:nvGrpSpPr>
        <p:grpSpPr>
          <a:xfrm>
            <a:off x="523164" y="1052002"/>
            <a:ext cx="3533957" cy="578043"/>
            <a:chOff x="610883" y="1484004"/>
            <a:chExt cx="3533957" cy="578043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873D824-B82A-144D-54CE-207CA87D3BB0}"/>
                </a:ext>
              </a:extLst>
            </p:cNvPr>
            <p:cNvSpPr txBox="1"/>
            <p:nvPr/>
          </p:nvSpPr>
          <p:spPr>
            <a:xfrm>
              <a:off x="745441" y="1484004"/>
              <a:ext cx="3399399" cy="5780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2800" b="1" dirty="0">
                  <a:solidFill>
                    <a:srgbClr val="162B4B"/>
                  </a:solidFill>
                  <a:latin typeface="KoPubDotum Bold" pitchFamily="2" charset="-127"/>
                  <a:ea typeface="KoPubDotum Bold" pitchFamily="2" charset="-127"/>
                  <a:cs typeface="Samsung Sharp Sans" pitchFamily="2" charset="0"/>
                </a:rPr>
                <a:t>시나리오 </a:t>
              </a:r>
              <a:r>
                <a:rPr lang="en-US" altLang="ko-KR" sz="2800" b="1" dirty="0">
                  <a:solidFill>
                    <a:srgbClr val="162B4B"/>
                  </a:solidFill>
                  <a:latin typeface="KoPubDotum Bold" pitchFamily="2" charset="-127"/>
                  <a:ea typeface="KoPubDotum Bold" pitchFamily="2" charset="-127"/>
                  <a:cs typeface="Samsung Sharp Sans" pitchFamily="2" charset="0"/>
                </a:rPr>
                <a:t>2</a:t>
              </a: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A729911A-B8A1-9D3D-F3D0-7513D3B9CAD9}"/>
                </a:ext>
              </a:extLst>
            </p:cNvPr>
            <p:cNvSpPr/>
            <p:nvPr/>
          </p:nvSpPr>
          <p:spPr>
            <a:xfrm>
              <a:off x="610883" y="1621728"/>
              <a:ext cx="45719" cy="335110"/>
            </a:xfrm>
            <a:prstGeom prst="rect">
              <a:avLst/>
            </a:prstGeom>
            <a:solidFill>
              <a:srgbClr val="FD80A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53C5F9FA-1A2B-8B23-8317-F83C8EB076D6}"/>
              </a:ext>
            </a:extLst>
          </p:cNvPr>
          <p:cNvSpPr txBox="1"/>
          <p:nvPr/>
        </p:nvSpPr>
        <p:spPr>
          <a:xfrm>
            <a:off x="523163" y="1697668"/>
            <a:ext cx="1969069" cy="646331"/>
          </a:xfrm>
          <a:prstGeom prst="rect">
            <a:avLst/>
          </a:prstGeom>
          <a:solidFill>
            <a:srgbClr val="F5C4CB"/>
          </a:solidFill>
          <a:ln>
            <a:solidFill>
              <a:srgbClr val="F5C4CB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b="1" dirty="0" err="1" smtClean="0">
                <a:latin typeface="KoPubDotum Bold" pitchFamily="2" charset="-127"/>
                <a:ea typeface="KoPubDotum Bold" pitchFamily="2" charset="-127"/>
              </a:rPr>
              <a:t>클라우드</a:t>
            </a:r>
            <a:r>
              <a:rPr lang="ko-KR" altLang="en-US" b="1" dirty="0" smtClean="0">
                <a:latin typeface="KoPubDotum Bold" pitchFamily="2" charset="-127"/>
                <a:ea typeface="KoPubDotum Bold" pitchFamily="2" charset="-127"/>
              </a:rPr>
              <a:t> 리소스 </a:t>
            </a:r>
            <a:r>
              <a:rPr lang="en-US" altLang="ko-KR" b="1" dirty="0" smtClean="0">
                <a:latin typeface="KoPubDotum Bold" pitchFamily="2" charset="-127"/>
                <a:ea typeface="KoPubDotum Bold" pitchFamily="2" charset="-127"/>
              </a:rPr>
              <a:t/>
            </a:r>
            <a:br>
              <a:rPr lang="en-US" altLang="ko-KR" b="1" dirty="0" smtClean="0">
                <a:latin typeface="KoPubDotum Bold" pitchFamily="2" charset="-127"/>
                <a:ea typeface="KoPubDotum Bold" pitchFamily="2" charset="-127"/>
              </a:rPr>
            </a:br>
            <a:r>
              <a:rPr lang="ko-KR" altLang="en-US" b="1" dirty="0" smtClean="0">
                <a:latin typeface="KoPubDotum Bold" pitchFamily="2" charset="-127"/>
                <a:ea typeface="KoPubDotum Bold" pitchFamily="2" charset="-127"/>
              </a:rPr>
              <a:t>무단 점유</a:t>
            </a:r>
            <a:endParaRPr lang="en-US" altLang="ko-KR" b="1" dirty="0">
              <a:latin typeface="KoPubDotum Bold" pitchFamily="2" charset="-127"/>
              <a:ea typeface="KoPubDotum Bold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DC8606E-1A18-A4F8-091C-C8F717E7AE56}"/>
              </a:ext>
            </a:extLst>
          </p:cNvPr>
          <p:cNvGrpSpPr/>
          <p:nvPr/>
        </p:nvGrpSpPr>
        <p:grpSpPr>
          <a:xfrm>
            <a:off x="3276145" y="1635865"/>
            <a:ext cx="1220276" cy="1079760"/>
            <a:chOff x="406523" y="5192102"/>
            <a:chExt cx="1616065" cy="1429973"/>
          </a:xfrm>
        </p:grpSpPr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1AF2F890-6E9C-B52C-7E94-A0DFE4D23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5156" y="5192102"/>
              <a:ext cx="1018870" cy="1018870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7BB63F9-19D2-EDCF-D707-B0FB8C209223}"/>
                </a:ext>
              </a:extLst>
            </p:cNvPr>
            <p:cNvSpPr txBox="1"/>
            <p:nvPr/>
          </p:nvSpPr>
          <p:spPr>
            <a:xfrm>
              <a:off x="406523" y="6242608"/>
              <a:ext cx="1616065" cy="3794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latin typeface="KoPubDotum Medium" pitchFamily="2" charset="-127"/>
                  <a:ea typeface="KoPubDotum Medium" pitchFamily="2" charset="-127"/>
                  <a:cs typeface="KoPubWorld돋움체 Bold" panose="00000800000000000000" pitchFamily="2" charset="-127"/>
                </a:rPr>
                <a:t>공격자</a:t>
              </a:r>
            </a:p>
          </p:txBody>
        </p:sp>
      </p:grpSp>
      <p:pic>
        <p:nvPicPr>
          <p:cNvPr id="10" name="Picture 42">
            <a:extLst>
              <a:ext uri="{FF2B5EF4-FFF2-40B4-BE49-F238E27FC236}">
                <a16:creationId xmlns:a16="http://schemas.microsoft.com/office/drawing/2014/main" id="{A3FB0DFB-A83D-1108-D57E-791F96392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1006" y="4434066"/>
            <a:ext cx="614562" cy="614562"/>
          </a:xfrm>
          <a:prstGeom prst="roundRect">
            <a:avLst>
              <a:gd name="adj" fmla="val 10143"/>
            </a:avLst>
          </a:prstGeom>
        </p:spPr>
      </p:pic>
      <p:pic>
        <p:nvPicPr>
          <p:cNvPr id="14" name="Picture 50">
            <a:extLst>
              <a:ext uri="{FF2B5EF4-FFF2-40B4-BE49-F238E27FC236}">
                <a16:creationId xmlns:a16="http://schemas.microsoft.com/office/drawing/2014/main" id="{20E0AFF7-4C52-40B3-94CA-B8D420D2B8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5832" y="3803476"/>
            <a:ext cx="614562" cy="614562"/>
          </a:xfrm>
          <a:prstGeom prst="roundRect">
            <a:avLst>
              <a:gd name="adj" fmla="val 10143"/>
            </a:avLst>
          </a:prstGeom>
        </p:spPr>
      </p:pic>
      <p:pic>
        <p:nvPicPr>
          <p:cNvPr id="15" name="Picture 55">
            <a:extLst>
              <a:ext uri="{FF2B5EF4-FFF2-40B4-BE49-F238E27FC236}">
                <a16:creationId xmlns:a16="http://schemas.microsoft.com/office/drawing/2014/main" id="{7666D64E-D1B8-7D97-9CC4-50D19A7C6C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5832" y="5116713"/>
            <a:ext cx="614562" cy="614562"/>
          </a:xfrm>
          <a:prstGeom prst="roundRect">
            <a:avLst>
              <a:gd name="adj" fmla="val 10143"/>
            </a:avLst>
          </a:prstGeom>
        </p:spPr>
      </p:pic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B853AD52-3173-23B7-973A-36C5A2379E31}"/>
              </a:ext>
            </a:extLst>
          </p:cNvPr>
          <p:cNvCxnSpPr>
            <a:cxnSpLocks/>
            <a:stCxn id="38" idx="2"/>
          </p:cNvCxnSpPr>
          <p:nvPr/>
        </p:nvCxnSpPr>
        <p:spPr>
          <a:xfrm flipH="1">
            <a:off x="3877377" y="2715623"/>
            <a:ext cx="8906" cy="160787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21FE99F5-7AB9-7715-BB5A-A484B8C8603C}"/>
              </a:ext>
            </a:extLst>
          </p:cNvPr>
          <p:cNvCxnSpPr>
            <a:cxnSpLocks/>
          </p:cNvCxnSpPr>
          <p:nvPr/>
        </p:nvCxnSpPr>
        <p:spPr>
          <a:xfrm flipV="1">
            <a:off x="4331918" y="4189272"/>
            <a:ext cx="2031441" cy="54997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D8C30AF7-65E5-1360-6D13-852F247B8C3F}"/>
              </a:ext>
            </a:extLst>
          </p:cNvPr>
          <p:cNvCxnSpPr>
            <a:cxnSpLocks/>
          </p:cNvCxnSpPr>
          <p:nvPr/>
        </p:nvCxnSpPr>
        <p:spPr>
          <a:xfrm>
            <a:off x="4315658" y="4741347"/>
            <a:ext cx="2047701" cy="73657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60F73F3-4505-BC67-C6AC-D5D56A22CFF8}"/>
              </a:ext>
            </a:extLst>
          </p:cNvPr>
          <p:cNvCxnSpPr>
            <a:cxnSpLocks/>
          </p:cNvCxnSpPr>
          <p:nvPr/>
        </p:nvCxnSpPr>
        <p:spPr>
          <a:xfrm>
            <a:off x="7357547" y="4134277"/>
            <a:ext cx="228672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E8CAC496-A29A-5C17-5DAE-3E0F00FE25D2}"/>
              </a:ext>
            </a:extLst>
          </p:cNvPr>
          <p:cNvCxnSpPr>
            <a:cxnSpLocks/>
          </p:cNvCxnSpPr>
          <p:nvPr/>
        </p:nvCxnSpPr>
        <p:spPr>
          <a:xfrm>
            <a:off x="7400484" y="5397611"/>
            <a:ext cx="217779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FF3E64D-F432-36C2-254A-84843AE95D73}"/>
              </a:ext>
            </a:extLst>
          </p:cNvPr>
          <p:cNvSpPr txBox="1"/>
          <p:nvPr/>
        </p:nvSpPr>
        <p:spPr>
          <a:xfrm rot="20605010">
            <a:off x="4079875" y="4171385"/>
            <a:ext cx="2352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⑤ 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S3 </a:t>
            </a:r>
            <a:r>
              <a:rPr lang="ko-KR" altLang="en-US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버킷 접속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290701D-5164-89A2-D746-04A8BC20B1CC}"/>
              </a:ext>
            </a:extLst>
          </p:cNvPr>
          <p:cNvSpPr txBox="1"/>
          <p:nvPr/>
        </p:nvSpPr>
        <p:spPr>
          <a:xfrm rot="1171186">
            <a:off x="4148049" y="5199764"/>
            <a:ext cx="2352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⑦ AWS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리소스</a:t>
            </a:r>
            <a:r>
              <a:rPr lang="ko-KR" alt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생성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BC4F0ED-CA89-72E8-9D32-7F59CB6FFEFC}"/>
              </a:ext>
            </a:extLst>
          </p:cNvPr>
          <p:cNvSpPr txBox="1"/>
          <p:nvPr/>
        </p:nvSpPr>
        <p:spPr>
          <a:xfrm>
            <a:off x="7234944" y="4198823"/>
            <a:ext cx="2352662" cy="557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31140"/>
              </a:lnSpc>
            </a:pPr>
            <a:r>
              <a:rPr lang="en-US" altLang="ko-KR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⑥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임시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/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백</a:t>
            </a:r>
            <a:r>
              <a:rPr lang="ko-KR" alt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업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파일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 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내</a:t>
            </a:r>
          </a:p>
          <a:p>
            <a:pPr lvl="0" algn="ctr">
              <a:lnSpc>
                <a:spcPct val="131140"/>
              </a:lnSpc>
            </a:pP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중요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정보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열람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CBEA4FF-023B-1D01-7F26-1475D0FBC0D3}"/>
              </a:ext>
            </a:extLst>
          </p:cNvPr>
          <p:cNvSpPr txBox="1"/>
          <p:nvPr/>
        </p:nvSpPr>
        <p:spPr>
          <a:xfrm>
            <a:off x="7260394" y="5471937"/>
            <a:ext cx="2352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⑧ </a:t>
            </a:r>
            <a:r>
              <a:rPr lang="ko-KR" altLang="en-US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암호화폐 채굴</a:t>
            </a:r>
          </a:p>
        </p:txBody>
      </p:sp>
      <p:sp>
        <p:nvSpPr>
          <p:cNvPr id="105" name="TextBox 33">
            <a:extLst>
              <a:ext uri="{FF2B5EF4-FFF2-40B4-BE49-F238E27FC236}">
                <a16:creationId xmlns:a16="http://schemas.microsoft.com/office/drawing/2014/main" id="{C2EA388E-4A6E-F685-46E4-A427210C297C}"/>
              </a:ext>
            </a:extLst>
          </p:cNvPr>
          <p:cNvSpPr txBox="1"/>
          <p:nvPr/>
        </p:nvSpPr>
        <p:spPr>
          <a:xfrm>
            <a:off x="4023735" y="3405802"/>
            <a:ext cx="1494584" cy="73657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1140"/>
              </a:lnSpc>
            </a:pP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④</a:t>
            </a:r>
            <a:r>
              <a:rPr lang="ko-KR" alt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탈취</a:t>
            </a:r>
            <a: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정보</a:t>
            </a:r>
            <a: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기반</a:t>
            </a:r>
            <a: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 </a:t>
            </a:r>
            <a:b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</a:br>
            <a:r>
              <a:rPr lang="ko-KR" alt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   </a:t>
            </a:r>
            <a:r>
              <a:rPr lang="en-US" sz="1200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A</a:t>
            </a:r>
            <a: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dmin </a:t>
            </a:r>
            <a:r>
              <a:rPr lang="en-US" sz="1200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P</a:t>
            </a:r>
            <a: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rofile </a:t>
            </a:r>
            <a:r>
              <a:rPr 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생성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16AE78E-19E1-D6AA-ADA8-F8031DF29121}"/>
              </a:ext>
            </a:extLst>
          </p:cNvPr>
          <p:cNvGrpSpPr/>
          <p:nvPr/>
        </p:nvGrpSpPr>
        <p:grpSpPr>
          <a:xfrm>
            <a:off x="4219928" y="1240371"/>
            <a:ext cx="7515850" cy="1392836"/>
            <a:chOff x="4211050" y="1240371"/>
            <a:chExt cx="7515850" cy="1392836"/>
          </a:xfrm>
        </p:grpSpPr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48F3F029-DD02-D706-9B00-52955FAE9AF9}"/>
                </a:ext>
              </a:extLst>
            </p:cNvPr>
            <p:cNvCxnSpPr>
              <a:cxnSpLocks/>
            </p:cNvCxnSpPr>
            <p:nvPr/>
          </p:nvCxnSpPr>
          <p:spPr>
            <a:xfrm>
              <a:off x="4355807" y="1925281"/>
              <a:ext cx="1908480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6B1541B9-1128-1A76-1A40-03F8F437B1D7}"/>
                </a:ext>
              </a:extLst>
            </p:cNvPr>
            <p:cNvCxnSpPr>
              <a:cxnSpLocks/>
            </p:cNvCxnSpPr>
            <p:nvPr/>
          </p:nvCxnSpPr>
          <p:spPr>
            <a:xfrm>
              <a:off x="7479734" y="1928506"/>
              <a:ext cx="606314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B468CC14-D348-6A86-E6B4-C1961D3A10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61127" y="1889908"/>
              <a:ext cx="732566" cy="369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556F19A-F6D3-73F5-9141-525D9541E76A}"/>
                </a:ext>
              </a:extLst>
            </p:cNvPr>
            <p:cNvSpPr txBox="1"/>
            <p:nvPr/>
          </p:nvSpPr>
          <p:spPr>
            <a:xfrm>
              <a:off x="4211050" y="1589377"/>
              <a:ext cx="2352662" cy="300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lnSpc>
                  <a:spcPct val="120000"/>
                </a:lnSpc>
                <a:buFont typeface="+mj-ea"/>
                <a:buAutoNum type="circleNumDbPlain" startAt="2"/>
                <a:defRPr sz="1400">
                  <a:latin typeface="KoPubDotum Medium" pitchFamily="2" charset="-127"/>
                  <a:ea typeface="KoPubDotum Medium" pitchFamily="2" charset="-127"/>
                </a:defRPr>
              </a:lvl1pPr>
            </a:lstStyle>
            <a:p>
              <a:pPr algn="ctr">
                <a:buNone/>
              </a:pPr>
              <a:r>
                <a:rPr lang="en-US" altLang="ko-KR" sz="1200" dirty="0"/>
                <a:t>①</a:t>
              </a:r>
              <a:r>
                <a:rPr lang="ko-KR" altLang="en-US" sz="1200" dirty="0"/>
                <a:t> 이미지 </a:t>
              </a:r>
              <a:r>
                <a:rPr lang="en-US" altLang="ko-KR" sz="1200" dirty="0" err="1"/>
                <a:t>url</a:t>
              </a:r>
              <a:r>
                <a:rPr lang="en-US" altLang="ko-KR" sz="1200" dirty="0"/>
                <a:t> </a:t>
              </a:r>
              <a:r>
                <a:rPr lang="ko-KR" altLang="en-US" sz="1200" dirty="0"/>
                <a:t>요청 변조</a:t>
              </a:r>
              <a:endParaRPr lang="en-US" altLang="ko-KR" sz="1200" dirty="0"/>
            </a:p>
          </p:txBody>
        </p: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5CB30A5D-B5E6-53CF-1823-2F88B8DAC9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934493" y="2032100"/>
              <a:ext cx="741893" cy="442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756326D6-8897-8EFC-7EF1-1F38964F53B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79734" y="2067000"/>
              <a:ext cx="606314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8FF6478-7B4C-437A-5594-1219A6E28EB6}"/>
                </a:ext>
              </a:extLst>
            </p:cNvPr>
            <p:cNvSpPr txBox="1"/>
            <p:nvPr/>
          </p:nvSpPr>
          <p:spPr>
            <a:xfrm>
              <a:off x="8493336" y="1240371"/>
              <a:ext cx="3233564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lnSpc>
                  <a:spcPct val="120000"/>
                </a:lnSpc>
                <a:buFont typeface="+mj-ea"/>
                <a:buAutoNum type="circleNumDbPlain" startAt="2"/>
                <a:defRPr sz="1400">
                  <a:latin typeface="KoPubDotum Medium" pitchFamily="2" charset="-127"/>
                  <a:ea typeface="KoPubDotum Medium" pitchFamily="2" charset="-127"/>
                </a:defRPr>
              </a:lvl1pPr>
            </a:lstStyle>
            <a:p>
              <a:pPr>
                <a:buNone/>
              </a:pPr>
              <a:r>
                <a:rPr lang="en-US" altLang="ko-KR" sz="1200" dirty="0"/>
                <a:t>②</a:t>
              </a:r>
              <a:r>
                <a:rPr lang="ko-KR" altLang="en-US" sz="1200" dirty="0"/>
                <a:t> 서버에서 </a:t>
              </a:r>
              <a:r>
                <a:rPr lang="en-US" altLang="ko-KR" sz="1200" dirty="0"/>
                <a:t>AWS </a:t>
              </a:r>
              <a:r>
                <a:rPr lang="ko-KR" altLang="en-US" sz="1200" dirty="0" err="1" smtClean="0"/>
                <a:t>클라우드</a:t>
              </a:r>
              <a:r>
                <a:rPr lang="ko-KR" altLang="en-US" sz="1200" dirty="0" smtClean="0"/>
                <a:t> </a:t>
              </a:r>
              <a:endParaRPr lang="en-US" altLang="ko-KR" sz="1200" dirty="0" smtClean="0"/>
            </a:p>
            <a:p>
              <a:pPr>
                <a:buNone/>
              </a:pPr>
              <a:r>
                <a:rPr lang="ko-KR" altLang="en-US" sz="1200" dirty="0" smtClean="0"/>
                <a:t>    관리 </a:t>
              </a:r>
              <a:r>
                <a:rPr lang="en-US" altLang="ko-KR" sz="1200" dirty="0">
                  <a:solidFill>
                    <a:srgbClr val="000000"/>
                  </a:solidFill>
                </a:rPr>
                <a:t>URL</a:t>
              </a:r>
              <a:r>
                <a:rPr lang="ko-KR" altLang="ko-KR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로</a:t>
              </a:r>
              <a:r>
                <a:rPr lang="en-US" altLang="ko-KR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 </a:t>
              </a:r>
              <a:r>
                <a:rPr lang="ko-KR" altLang="en-US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데이터</a:t>
              </a:r>
              <a:r>
                <a:rPr lang="ko-KR" altLang="en-US" sz="1200" dirty="0" smtClean="0"/>
                <a:t> </a:t>
              </a:r>
              <a:r>
                <a:rPr lang="ko-KR" altLang="en-US" sz="1200" dirty="0"/>
                <a:t>요청</a:t>
              </a:r>
            </a:p>
          </p:txBody>
        </p: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364BB175-CBE1-2588-8D1A-34B04DECE4E5}"/>
                </a:ext>
              </a:extLst>
            </p:cNvPr>
            <p:cNvGrpSpPr/>
            <p:nvPr/>
          </p:nvGrpSpPr>
          <p:grpSpPr>
            <a:xfrm>
              <a:off x="6648540" y="1671185"/>
              <a:ext cx="620311" cy="809631"/>
              <a:chOff x="5068049" y="1692060"/>
              <a:chExt cx="620311" cy="809631"/>
            </a:xfrm>
          </p:grpSpPr>
          <p:pic>
            <p:nvPicPr>
              <p:cNvPr id="87" name="그림 86">
                <a:extLst>
                  <a:ext uri="{FF2B5EF4-FFF2-40B4-BE49-F238E27FC236}">
                    <a16:creationId xmlns:a16="http://schemas.microsoft.com/office/drawing/2014/main" id="{19AE7509-F590-0E0B-0457-4FC8FCF1A4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68049" y="1692060"/>
                <a:ext cx="620311" cy="620311"/>
              </a:xfrm>
              <a:prstGeom prst="rect">
                <a:avLst/>
              </a:prstGeom>
            </p:spPr>
          </p:pic>
          <p:pic>
            <p:nvPicPr>
              <p:cNvPr id="88" name="그림 87" descr="폰트, 그래픽, 로고, 상징이(가) 표시된 사진&#10;&#10;자동 생성된 설명">
                <a:extLst>
                  <a:ext uri="{FF2B5EF4-FFF2-40B4-BE49-F238E27FC236}">
                    <a16:creationId xmlns:a16="http://schemas.microsoft.com/office/drawing/2014/main" id="{D0FFB251-A745-7605-B348-35DC6EBE91E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164" t="15530" r="15579" b="7820"/>
              <a:stretch/>
            </p:blipFill>
            <p:spPr>
              <a:xfrm>
                <a:off x="5087084" y="2312371"/>
                <a:ext cx="587407" cy="189320"/>
              </a:xfrm>
              <a:prstGeom prst="rect">
                <a:avLst/>
              </a:prstGeom>
            </p:spPr>
          </p:pic>
        </p:grp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D1A863F5-6A93-519D-3B1F-63E0422B2F42}"/>
                </a:ext>
              </a:extLst>
            </p:cNvPr>
            <p:cNvGrpSpPr/>
            <p:nvPr/>
          </p:nvGrpSpPr>
          <p:grpSpPr>
            <a:xfrm>
              <a:off x="9922643" y="1666271"/>
              <a:ext cx="764757" cy="764757"/>
              <a:chOff x="9220705" y="1475257"/>
              <a:chExt cx="964644" cy="964644"/>
            </a:xfrm>
          </p:grpSpPr>
          <p:pic>
            <p:nvPicPr>
              <p:cNvPr id="89" name="Picture 8">
                <a:extLst>
                  <a:ext uri="{FF2B5EF4-FFF2-40B4-BE49-F238E27FC236}">
                    <a16:creationId xmlns:a16="http://schemas.microsoft.com/office/drawing/2014/main" id="{576218C7-C136-49E2-7625-4F9E53CA01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220705" y="1475257"/>
                <a:ext cx="964644" cy="964644"/>
              </a:xfrm>
              <a:prstGeom prst="rect">
                <a:avLst/>
              </a:prstGeom>
            </p:spPr>
          </p:pic>
          <p:pic>
            <p:nvPicPr>
              <p:cNvPr id="90" name="Picture 9">
                <a:extLst>
                  <a:ext uri="{FF2B5EF4-FFF2-40B4-BE49-F238E27FC236}">
                    <a16:creationId xmlns:a16="http://schemas.microsoft.com/office/drawing/2014/main" id="{C7F2A514-2B98-94B0-9FDF-D7199DFE2D2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 b="44789"/>
              <a:stretch/>
            </p:blipFill>
            <p:spPr>
              <a:xfrm>
                <a:off x="9437473" y="1848017"/>
                <a:ext cx="603262" cy="333069"/>
              </a:xfrm>
              <a:prstGeom prst="rect">
                <a:avLst/>
              </a:prstGeom>
            </p:spPr>
          </p:pic>
        </p:grpSp>
        <p:sp>
          <p:nvSpPr>
            <p:cNvPr id="93" name="TextBox 30">
              <a:extLst>
                <a:ext uri="{FF2B5EF4-FFF2-40B4-BE49-F238E27FC236}">
                  <a16:creationId xmlns:a16="http://schemas.microsoft.com/office/drawing/2014/main" id="{0459260E-9E25-E2CA-4CB1-CB162DB43E26}"/>
                </a:ext>
              </a:extLst>
            </p:cNvPr>
            <p:cNvSpPr txBox="1"/>
            <p:nvPr/>
          </p:nvSpPr>
          <p:spPr>
            <a:xfrm>
              <a:off x="4593317" y="2179004"/>
              <a:ext cx="1570672" cy="1652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en-US" sz="1200" u="none" strike="noStrike" dirty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③ </a:t>
              </a:r>
              <a:r>
                <a:rPr lang="ko-KR" altLang="en-US" sz="1200" u="none" strike="noStrike" dirty="0" err="1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클라우드</a:t>
              </a:r>
              <a:r>
                <a:rPr lang="ko-KR" altLang="en-US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 관리자</a:t>
              </a:r>
              <a:r>
                <a:rPr lang="en-US" altLang="ko-KR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/>
              </a:r>
              <a:br>
                <a:rPr lang="en-US" altLang="ko-KR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</a:br>
              <a:r>
                <a:rPr lang="ko-KR" altLang="en-US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 </a:t>
              </a:r>
              <a:r>
                <a:rPr lang="ko-KR" altLang="en-US" sz="1200" u="none" strike="noStrike" dirty="0" err="1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인증정보</a:t>
              </a:r>
              <a:r>
                <a:rPr lang="ko-KR" altLang="en-US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 </a:t>
              </a:r>
              <a:r>
                <a:rPr lang="ko-KR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탈취</a:t>
              </a:r>
              <a:endParaRPr 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endParaRPr>
            </a:p>
          </p:txBody>
        </p:sp>
        <p:grpSp>
          <p:nvGrpSpPr>
            <p:cNvPr id="114" name="그룹 113">
              <a:extLst>
                <a:ext uri="{FF2B5EF4-FFF2-40B4-BE49-F238E27FC236}">
                  <a16:creationId xmlns:a16="http://schemas.microsoft.com/office/drawing/2014/main" id="{D76694A3-F2F4-E8E0-505D-23A455731947}"/>
                </a:ext>
              </a:extLst>
            </p:cNvPr>
            <p:cNvGrpSpPr/>
            <p:nvPr/>
          </p:nvGrpSpPr>
          <p:grpSpPr>
            <a:xfrm>
              <a:off x="7856836" y="1589377"/>
              <a:ext cx="1220276" cy="1043830"/>
              <a:chOff x="7856836" y="1589377"/>
              <a:chExt cx="1220276" cy="1043830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F2AF0D2C-1C49-AB8F-A97C-7FE5C8D0FB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08693" y="1589377"/>
                <a:ext cx="769287" cy="769286"/>
              </a:xfrm>
              <a:prstGeom prst="rect">
                <a:avLst/>
              </a:prstGeom>
            </p:spPr>
          </p:pic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F703C8BA-50A6-73DA-D6DE-A392B4331853}"/>
                  </a:ext>
                </a:extLst>
              </p:cNvPr>
              <p:cNvSpPr txBox="1"/>
              <p:nvPr/>
            </p:nvSpPr>
            <p:spPr>
              <a:xfrm>
                <a:off x="7856836" y="2346675"/>
                <a:ext cx="1220276" cy="2865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dirty="0">
                    <a:latin typeface="KoPubDotum Medium" pitchFamily="2" charset="-127"/>
                    <a:ea typeface="KoPubDotum Medium" pitchFamily="2" charset="-127"/>
                    <a:cs typeface="KoPubWorld돋움체 Bold" panose="00000800000000000000" pitchFamily="2" charset="-127"/>
                  </a:rPr>
                  <a:t>서버</a:t>
                </a:r>
              </a:p>
            </p:txBody>
          </p:sp>
        </p:grpSp>
        <p:cxnSp>
          <p:nvCxnSpPr>
            <p:cNvPr id="106" name="직선 화살표 연결선 105">
              <a:extLst>
                <a:ext uri="{FF2B5EF4-FFF2-40B4-BE49-F238E27FC236}">
                  <a16:creationId xmlns:a16="http://schemas.microsoft.com/office/drawing/2014/main" id="{FBDBC944-3A93-77E2-7AD7-BD596491B5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2979" y="2067000"/>
              <a:ext cx="198241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8" name="Picture 12">
            <a:extLst>
              <a:ext uri="{FF2B5EF4-FFF2-40B4-BE49-F238E27FC236}">
                <a16:creationId xmlns:a16="http://schemas.microsoft.com/office/drawing/2014/main" id="{354D1250-8BBE-FD96-9850-96852986BF0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006190" y="2986856"/>
            <a:ext cx="404528" cy="385858"/>
          </a:xfrm>
          <a:prstGeom prst="rect">
            <a:avLst/>
          </a:prstGeom>
        </p:spPr>
      </p:pic>
      <p:pic>
        <p:nvPicPr>
          <p:cNvPr id="109" name="Picture 42">
            <a:extLst>
              <a:ext uri="{FF2B5EF4-FFF2-40B4-BE49-F238E27FC236}">
                <a16:creationId xmlns:a16="http://schemas.microsoft.com/office/drawing/2014/main" id="{9CC80D11-0373-EDFA-E5A4-E2E903DAF1A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916951" y="4886030"/>
            <a:ext cx="1075928" cy="1075928"/>
          </a:xfrm>
          <a:prstGeom prst="rect">
            <a:avLst/>
          </a:prstGeom>
        </p:spPr>
      </p:pic>
      <p:pic>
        <p:nvPicPr>
          <p:cNvPr id="110" name="Picture 43">
            <a:extLst>
              <a:ext uri="{FF2B5EF4-FFF2-40B4-BE49-F238E27FC236}">
                <a16:creationId xmlns:a16="http://schemas.microsoft.com/office/drawing/2014/main" id="{B64298E7-7296-461F-14E2-7B3A90D71E8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697652" y="5155388"/>
            <a:ext cx="378525" cy="383505"/>
          </a:xfrm>
          <a:prstGeom prst="rect">
            <a:avLst/>
          </a:prstGeom>
        </p:spPr>
      </p:pic>
      <p:pic>
        <p:nvPicPr>
          <p:cNvPr id="113" name="Picture 38">
            <a:extLst>
              <a:ext uri="{FF2B5EF4-FFF2-40B4-BE49-F238E27FC236}">
                <a16:creationId xmlns:a16="http://schemas.microsoft.com/office/drawing/2014/main" id="{E37E10E1-4822-905D-ACBB-EF24DBCB0DE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871328" y="3765997"/>
            <a:ext cx="736559" cy="736559"/>
          </a:xfrm>
          <a:prstGeom prst="rect">
            <a:avLst/>
          </a:prstGeom>
        </p:spPr>
      </p:pic>
      <p:grpSp>
        <p:nvGrpSpPr>
          <p:cNvPr id="53" name="그룹 52"/>
          <p:cNvGrpSpPr/>
          <p:nvPr/>
        </p:nvGrpSpPr>
        <p:grpSpPr>
          <a:xfrm>
            <a:off x="6474160" y="1231668"/>
            <a:ext cx="4764968" cy="4991583"/>
            <a:chOff x="6202986" y="1089621"/>
            <a:chExt cx="5349988" cy="4772232"/>
          </a:xfrm>
        </p:grpSpPr>
        <p:sp>
          <p:nvSpPr>
            <p:cNvPr id="54" name="Rectangle 40" descr="Group border and label">
              <a:extLst>
                <a:ext uri="{FF2B5EF4-FFF2-40B4-BE49-F238E27FC236}">
                  <a16:creationId xmlns:a16="http://schemas.microsoft.com/office/drawing/2014/main" id="{5870E4A1-374D-9F33-1BF6-41E9A78F6269}"/>
                </a:ext>
                <a:ext uri="{C183D7F6-B498-43B3-948B-1728B52AA6E4}">
                  <adec:decorative xmlns="" xmlns:adec="http://schemas.microsoft.com/office/drawing/2017/decorative" val="0"/>
                </a:ext>
              </a:extLst>
            </p:cNvPr>
            <p:cNvSpPr/>
            <p:nvPr/>
          </p:nvSpPr>
          <p:spPr>
            <a:xfrm>
              <a:off x="6202986" y="1089621"/>
              <a:ext cx="5349988" cy="4772232"/>
            </a:xfrm>
            <a:prstGeom prst="rect">
              <a:avLst/>
            </a:pr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02920" tIns="9144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AWS Cloud</a:t>
              </a:r>
            </a:p>
          </p:txBody>
        </p:sp>
        <p:pic>
          <p:nvPicPr>
            <p:cNvPr id="55" name="Graphic 56" descr="AWS logo in group.">
              <a:extLst>
                <a:ext uri="{FF2B5EF4-FFF2-40B4-BE49-F238E27FC236}">
                  <a16:creationId xmlns:a16="http://schemas.microsoft.com/office/drawing/2014/main" id="{F0D31E0D-B3A7-7584-1BF5-B421F0023FE0}"/>
                </a:ext>
                <a:ext uri="{C183D7F6-B498-43B3-948B-1728B52AA6E4}">
                  <adec:decorative xmlns=""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="" xmlns:asvg="http://schemas.microsoft.com/office/drawing/2016/SVG/main" r:embed="rId16"/>
                </a:ext>
              </a:extLst>
            </a:blip>
            <a:srcRect/>
            <a:stretch/>
          </p:blipFill>
          <p:spPr>
            <a:xfrm>
              <a:off x="6216370" y="1095869"/>
              <a:ext cx="381000" cy="381000"/>
            </a:xfrm>
            <a:prstGeom prst="rect">
              <a:avLst/>
            </a:prstGeom>
          </p:spPr>
        </p:pic>
      </p:grp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CDD9B47E-E567-1F04-41E1-82AADE28A8B1}"/>
              </a:ext>
            </a:extLst>
          </p:cNvPr>
          <p:cNvSpPr/>
          <p:nvPr/>
        </p:nvSpPr>
        <p:spPr>
          <a:xfrm>
            <a:off x="4299344" y="1234087"/>
            <a:ext cx="2111817" cy="1553714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4C8DBCEC-31CA-8F64-C3DB-77682108648E}"/>
              </a:ext>
            </a:extLst>
          </p:cNvPr>
          <p:cNvSpPr/>
          <p:nvPr/>
        </p:nvSpPr>
        <p:spPr>
          <a:xfrm>
            <a:off x="6580980" y="2735434"/>
            <a:ext cx="4557728" cy="3419922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A0A06CAC-7EDC-7194-C73A-D881C6887F04}"/>
              </a:ext>
            </a:extLst>
          </p:cNvPr>
          <p:cNvSpPr/>
          <p:nvPr/>
        </p:nvSpPr>
        <p:spPr>
          <a:xfrm>
            <a:off x="4270979" y="4114300"/>
            <a:ext cx="2123085" cy="1691787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DD9B47E-E567-1F04-41E1-82AADE28A8B1}"/>
              </a:ext>
            </a:extLst>
          </p:cNvPr>
          <p:cNvSpPr/>
          <p:nvPr/>
        </p:nvSpPr>
        <p:spPr>
          <a:xfrm>
            <a:off x="8222868" y="1299368"/>
            <a:ext cx="2358762" cy="33467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CDD9B47E-E567-1F04-41E1-82AADE28A8B1}"/>
              </a:ext>
            </a:extLst>
          </p:cNvPr>
          <p:cNvSpPr/>
          <p:nvPr/>
        </p:nvSpPr>
        <p:spPr>
          <a:xfrm>
            <a:off x="6572590" y="1635673"/>
            <a:ext cx="4203936" cy="1553714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13184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모서리가 둥근 직사각형 38">
            <a:extLst>
              <a:ext uri="{FF2B5EF4-FFF2-40B4-BE49-F238E27FC236}">
                <a16:creationId xmlns:a16="http://schemas.microsoft.com/office/drawing/2014/main" id="{BBDE06C0-CF68-D4A0-A8CB-DCF5E62C547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905293" y="983361"/>
            <a:ext cx="8849722" cy="5467314"/>
          </a:xfrm>
          <a:prstGeom prst="roundRect">
            <a:avLst>
              <a:gd name="adj" fmla="val 3639"/>
            </a:avLst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  <a:effectLst>
            <a:outerShdw blurRad="2667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MIRICANVAS_ITEM_COPY_KEY</a:t>
            </a:r>
            <a:endParaRPr kumimoji="1"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FAB27A-8AF9-5F05-8626-B51611636B8B}"/>
              </a:ext>
            </a:extLst>
          </p:cNvPr>
          <p:cNvSpPr txBox="1"/>
          <p:nvPr/>
        </p:nvSpPr>
        <p:spPr>
          <a:xfrm>
            <a:off x="0" y="0"/>
            <a:ext cx="12192000" cy="184666"/>
          </a:xfrm>
          <a:prstGeom prst="rect">
            <a:avLst/>
          </a:prstGeom>
          <a:solidFill>
            <a:srgbClr val="162B4B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ko-KR" altLang="en-US" sz="600" b="1" dirty="0">
              <a:solidFill>
                <a:schemeClr val="bg1"/>
              </a:solidFill>
              <a:latin typeface="NanumSquareOTF_ac Bold" panose="020B0600000101010101" pitchFamily="34" charset="-127"/>
              <a:ea typeface="NanumSquareOTF_ac Bold" panose="020B0600000101010101" pitchFamily="34" charset="-127"/>
              <a:cs typeface="Samsung Sharp Sans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412686-7181-8B08-2EF7-D7174A9B6656}"/>
              </a:ext>
            </a:extLst>
          </p:cNvPr>
          <p:cNvSpPr txBox="1"/>
          <p:nvPr/>
        </p:nvSpPr>
        <p:spPr>
          <a:xfrm>
            <a:off x="523164" y="342960"/>
            <a:ext cx="37798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rgbClr val="162B4B">
                    <a:alpha val="97000"/>
                  </a:srgbClr>
                </a:solidFill>
                <a:latin typeface="KoPubDotum Light" pitchFamily="2" charset="-127"/>
                <a:ea typeface="KoPubDotum Light" pitchFamily="2" charset="-127"/>
                <a:cs typeface="Samsung Sharp Sans" pitchFamily="2" charset="0"/>
              </a:rPr>
              <a:t>클라우드 기반 전자금융 앱 </a:t>
            </a:r>
            <a:r>
              <a:rPr lang="ko-KR" altLang="en-US" sz="1200" b="1" dirty="0" err="1">
                <a:solidFill>
                  <a:srgbClr val="162B4B">
                    <a:alpha val="97000"/>
                  </a:srgbClr>
                </a:solidFill>
                <a:latin typeface="KoPubDotum Light" pitchFamily="2" charset="-127"/>
                <a:ea typeface="KoPubDotum Light" pitchFamily="2" charset="-127"/>
                <a:cs typeface="Samsung Sharp Sans" pitchFamily="2" charset="0"/>
              </a:rPr>
              <a:t>모의해킹</a:t>
            </a:r>
            <a:endParaRPr lang="en-US" altLang="ko-KR" sz="1200" b="1" dirty="0">
              <a:solidFill>
                <a:srgbClr val="162B4B">
                  <a:alpha val="97000"/>
                </a:srgbClr>
              </a:solidFill>
              <a:latin typeface="KoPubDotum Light" pitchFamily="2" charset="-127"/>
              <a:ea typeface="KoPubDotum Light" pitchFamily="2" charset="-127"/>
              <a:cs typeface="Samsung Sharp Sans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57F36E-2D98-6211-F6CE-1FC2BCB276AB}"/>
              </a:ext>
            </a:extLst>
          </p:cNvPr>
          <p:cNvSpPr txBox="1"/>
          <p:nvPr/>
        </p:nvSpPr>
        <p:spPr>
          <a:xfrm>
            <a:off x="10169305" y="342960"/>
            <a:ext cx="1499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b="1" dirty="0">
                <a:solidFill>
                  <a:srgbClr val="162B4B">
                    <a:alpha val="97000"/>
                  </a:srgbClr>
                </a:solidFill>
                <a:latin typeface="SAMSUNGONE-400" panose="020B0503030303020204" pitchFamily="34" charset="0"/>
                <a:ea typeface="SAMSUNGONE-400" panose="020B0503030303020204" pitchFamily="34" charset="0"/>
                <a:cs typeface="Samsung Sharp Sans" pitchFamily="2" charset="0"/>
              </a:rPr>
              <a:t>27</a:t>
            </a: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50F8EE16-BBB4-99EE-07E8-4B3E8D3D05B3}"/>
              </a:ext>
            </a:extLst>
          </p:cNvPr>
          <p:cNvGrpSpPr/>
          <p:nvPr/>
        </p:nvGrpSpPr>
        <p:grpSpPr>
          <a:xfrm>
            <a:off x="523164" y="1052002"/>
            <a:ext cx="3533957" cy="578043"/>
            <a:chOff x="610883" y="1484004"/>
            <a:chExt cx="3533957" cy="578043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873D824-B82A-144D-54CE-207CA87D3BB0}"/>
                </a:ext>
              </a:extLst>
            </p:cNvPr>
            <p:cNvSpPr txBox="1"/>
            <p:nvPr/>
          </p:nvSpPr>
          <p:spPr>
            <a:xfrm>
              <a:off x="745441" y="1484004"/>
              <a:ext cx="3399399" cy="5780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2800" b="1" dirty="0">
                  <a:solidFill>
                    <a:srgbClr val="162B4B"/>
                  </a:solidFill>
                  <a:latin typeface="KoPubDotum Bold" pitchFamily="2" charset="-127"/>
                  <a:ea typeface="KoPubDotum Bold" pitchFamily="2" charset="-127"/>
                  <a:cs typeface="Samsung Sharp Sans" pitchFamily="2" charset="0"/>
                </a:rPr>
                <a:t>시나리오 </a:t>
              </a:r>
              <a:r>
                <a:rPr lang="en-US" altLang="ko-KR" sz="2800" b="1" dirty="0">
                  <a:solidFill>
                    <a:srgbClr val="162B4B"/>
                  </a:solidFill>
                  <a:latin typeface="KoPubDotum Bold" pitchFamily="2" charset="-127"/>
                  <a:ea typeface="KoPubDotum Bold" pitchFamily="2" charset="-127"/>
                  <a:cs typeface="Samsung Sharp Sans" pitchFamily="2" charset="0"/>
                </a:rPr>
                <a:t>2</a:t>
              </a: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A729911A-B8A1-9D3D-F3D0-7513D3B9CAD9}"/>
                </a:ext>
              </a:extLst>
            </p:cNvPr>
            <p:cNvSpPr/>
            <p:nvPr/>
          </p:nvSpPr>
          <p:spPr>
            <a:xfrm>
              <a:off x="610883" y="1621728"/>
              <a:ext cx="45719" cy="335110"/>
            </a:xfrm>
            <a:prstGeom prst="rect">
              <a:avLst/>
            </a:prstGeom>
            <a:solidFill>
              <a:srgbClr val="FD80A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53C5F9FA-1A2B-8B23-8317-F83C8EB076D6}"/>
              </a:ext>
            </a:extLst>
          </p:cNvPr>
          <p:cNvSpPr txBox="1"/>
          <p:nvPr/>
        </p:nvSpPr>
        <p:spPr>
          <a:xfrm>
            <a:off x="523163" y="1697668"/>
            <a:ext cx="1969069" cy="646331"/>
          </a:xfrm>
          <a:prstGeom prst="rect">
            <a:avLst/>
          </a:prstGeom>
          <a:solidFill>
            <a:srgbClr val="F5C4CB"/>
          </a:solidFill>
          <a:ln>
            <a:solidFill>
              <a:srgbClr val="F5C4CB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b="1" dirty="0" err="1" smtClean="0">
                <a:latin typeface="KoPubDotum Bold" pitchFamily="2" charset="-127"/>
                <a:ea typeface="KoPubDotum Bold" pitchFamily="2" charset="-127"/>
              </a:rPr>
              <a:t>클라우드</a:t>
            </a:r>
            <a:r>
              <a:rPr lang="ko-KR" altLang="en-US" b="1" dirty="0" smtClean="0">
                <a:latin typeface="KoPubDotum Bold" pitchFamily="2" charset="-127"/>
                <a:ea typeface="KoPubDotum Bold" pitchFamily="2" charset="-127"/>
              </a:rPr>
              <a:t> 리소스 </a:t>
            </a:r>
            <a:r>
              <a:rPr lang="en-US" altLang="ko-KR" b="1" dirty="0" smtClean="0">
                <a:latin typeface="KoPubDotum Bold" pitchFamily="2" charset="-127"/>
                <a:ea typeface="KoPubDotum Bold" pitchFamily="2" charset="-127"/>
              </a:rPr>
              <a:t/>
            </a:r>
            <a:br>
              <a:rPr lang="en-US" altLang="ko-KR" b="1" dirty="0" smtClean="0">
                <a:latin typeface="KoPubDotum Bold" pitchFamily="2" charset="-127"/>
                <a:ea typeface="KoPubDotum Bold" pitchFamily="2" charset="-127"/>
              </a:rPr>
            </a:br>
            <a:r>
              <a:rPr lang="ko-KR" altLang="en-US" b="1" dirty="0" smtClean="0">
                <a:latin typeface="KoPubDotum Bold" pitchFamily="2" charset="-127"/>
                <a:ea typeface="KoPubDotum Bold" pitchFamily="2" charset="-127"/>
              </a:rPr>
              <a:t>무단 점유</a:t>
            </a:r>
            <a:endParaRPr lang="en-US" altLang="ko-KR" b="1" dirty="0">
              <a:latin typeface="KoPubDotum Bold" pitchFamily="2" charset="-127"/>
              <a:ea typeface="KoPubDotum Bold" pitchFamily="2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DC8606E-1A18-A4F8-091C-C8F717E7AE56}"/>
              </a:ext>
            </a:extLst>
          </p:cNvPr>
          <p:cNvGrpSpPr/>
          <p:nvPr/>
        </p:nvGrpSpPr>
        <p:grpSpPr>
          <a:xfrm>
            <a:off x="3276145" y="1635865"/>
            <a:ext cx="1220276" cy="1079760"/>
            <a:chOff x="406523" y="5192102"/>
            <a:chExt cx="1616065" cy="1429973"/>
          </a:xfrm>
        </p:grpSpPr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1AF2F890-6E9C-B52C-7E94-A0DFE4D23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5156" y="5192102"/>
              <a:ext cx="1018870" cy="1018870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7BB63F9-19D2-EDCF-D707-B0FB8C209223}"/>
                </a:ext>
              </a:extLst>
            </p:cNvPr>
            <p:cNvSpPr txBox="1"/>
            <p:nvPr/>
          </p:nvSpPr>
          <p:spPr>
            <a:xfrm>
              <a:off x="406523" y="6242608"/>
              <a:ext cx="1616065" cy="3794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latin typeface="KoPubDotum Medium" pitchFamily="2" charset="-127"/>
                  <a:ea typeface="KoPubDotum Medium" pitchFamily="2" charset="-127"/>
                  <a:cs typeface="KoPubWorld돋움체 Bold" panose="00000800000000000000" pitchFamily="2" charset="-127"/>
                </a:rPr>
                <a:t>공격자</a:t>
              </a:r>
            </a:p>
          </p:txBody>
        </p:sp>
      </p:grpSp>
      <p:pic>
        <p:nvPicPr>
          <p:cNvPr id="10" name="Picture 42">
            <a:extLst>
              <a:ext uri="{FF2B5EF4-FFF2-40B4-BE49-F238E27FC236}">
                <a16:creationId xmlns:a16="http://schemas.microsoft.com/office/drawing/2014/main" id="{A3FB0DFB-A83D-1108-D57E-791F96392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1006" y="4434066"/>
            <a:ext cx="614562" cy="614562"/>
          </a:xfrm>
          <a:prstGeom prst="roundRect">
            <a:avLst>
              <a:gd name="adj" fmla="val 10143"/>
            </a:avLst>
          </a:prstGeom>
        </p:spPr>
      </p:pic>
      <p:pic>
        <p:nvPicPr>
          <p:cNvPr id="14" name="Picture 50">
            <a:extLst>
              <a:ext uri="{FF2B5EF4-FFF2-40B4-BE49-F238E27FC236}">
                <a16:creationId xmlns:a16="http://schemas.microsoft.com/office/drawing/2014/main" id="{20E0AFF7-4C52-40B3-94CA-B8D420D2B8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5832" y="3803476"/>
            <a:ext cx="614562" cy="614562"/>
          </a:xfrm>
          <a:prstGeom prst="roundRect">
            <a:avLst>
              <a:gd name="adj" fmla="val 10143"/>
            </a:avLst>
          </a:prstGeom>
        </p:spPr>
      </p:pic>
      <p:pic>
        <p:nvPicPr>
          <p:cNvPr id="15" name="Picture 55">
            <a:extLst>
              <a:ext uri="{FF2B5EF4-FFF2-40B4-BE49-F238E27FC236}">
                <a16:creationId xmlns:a16="http://schemas.microsoft.com/office/drawing/2014/main" id="{7666D64E-D1B8-7D97-9CC4-50D19A7C6C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5832" y="5116713"/>
            <a:ext cx="614562" cy="614562"/>
          </a:xfrm>
          <a:prstGeom prst="roundRect">
            <a:avLst>
              <a:gd name="adj" fmla="val 10143"/>
            </a:avLst>
          </a:prstGeom>
        </p:spPr>
      </p:pic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B853AD52-3173-23B7-973A-36C5A2379E31}"/>
              </a:ext>
            </a:extLst>
          </p:cNvPr>
          <p:cNvCxnSpPr>
            <a:cxnSpLocks/>
            <a:stCxn id="38" idx="2"/>
          </p:cNvCxnSpPr>
          <p:nvPr/>
        </p:nvCxnSpPr>
        <p:spPr>
          <a:xfrm flipH="1">
            <a:off x="3877377" y="2715623"/>
            <a:ext cx="8906" cy="160787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21FE99F5-7AB9-7715-BB5A-A484B8C8603C}"/>
              </a:ext>
            </a:extLst>
          </p:cNvPr>
          <p:cNvCxnSpPr>
            <a:cxnSpLocks/>
          </p:cNvCxnSpPr>
          <p:nvPr/>
        </p:nvCxnSpPr>
        <p:spPr>
          <a:xfrm flipV="1">
            <a:off x="4331918" y="4189272"/>
            <a:ext cx="2031441" cy="54997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D8C30AF7-65E5-1360-6D13-852F247B8C3F}"/>
              </a:ext>
            </a:extLst>
          </p:cNvPr>
          <p:cNvCxnSpPr>
            <a:cxnSpLocks/>
          </p:cNvCxnSpPr>
          <p:nvPr/>
        </p:nvCxnSpPr>
        <p:spPr>
          <a:xfrm>
            <a:off x="4315658" y="4741347"/>
            <a:ext cx="2047701" cy="73657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60F73F3-4505-BC67-C6AC-D5D56A22CFF8}"/>
              </a:ext>
            </a:extLst>
          </p:cNvPr>
          <p:cNvCxnSpPr>
            <a:cxnSpLocks/>
          </p:cNvCxnSpPr>
          <p:nvPr/>
        </p:nvCxnSpPr>
        <p:spPr>
          <a:xfrm>
            <a:off x="7357547" y="4134277"/>
            <a:ext cx="228672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E8CAC496-A29A-5C17-5DAE-3E0F00FE25D2}"/>
              </a:ext>
            </a:extLst>
          </p:cNvPr>
          <p:cNvCxnSpPr>
            <a:cxnSpLocks/>
          </p:cNvCxnSpPr>
          <p:nvPr/>
        </p:nvCxnSpPr>
        <p:spPr>
          <a:xfrm>
            <a:off x="7400484" y="5397611"/>
            <a:ext cx="217779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FF3E64D-F432-36C2-254A-84843AE95D73}"/>
              </a:ext>
            </a:extLst>
          </p:cNvPr>
          <p:cNvSpPr txBox="1"/>
          <p:nvPr/>
        </p:nvSpPr>
        <p:spPr>
          <a:xfrm rot="20605010">
            <a:off x="4079875" y="4171385"/>
            <a:ext cx="2352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⑤ 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S3 </a:t>
            </a:r>
            <a:r>
              <a:rPr lang="ko-KR" altLang="en-US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버킷 접속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290701D-5164-89A2-D746-04A8BC20B1CC}"/>
              </a:ext>
            </a:extLst>
          </p:cNvPr>
          <p:cNvSpPr txBox="1"/>
          <p:nvPr/>
        </p:nvSpPr>
        <p:spPr>
          <a:xfrm rot="1171186">
            <a:off x="4148049" y="5199764"/>
            <a:ext cx="2352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⑦ AWS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리소스</a:t>
            </a:r>
            <a:r>
              <a:rPr lang="ko-KR" alt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생성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BC4F0ED-CA89-72E8-9D32-7F59CB6FFEFC}"/>
              </a:ext>
            </a:extLst>
          </p:cNvPr>
          <p:cNvSpPr txBox="1"/>
          <p:nvPr/>
        </p:nvSpPr>
        <p:spPr>
          <a:xfrm>
            <a:off x="7234944" y="4198823"/>
            <a:ext cx="2352662" cy="557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31140"/>
              </a:lnSpc>
            </a:pPr>
            <a:r>
              <a:rPr lang="en-US" altLang="ko-KR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⑥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임시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/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백</a:t>
            </a:r>
            <a:r>
              <a:rPr lang="ko-KR" alt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업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파일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 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내</a:t>
            </a:r>
          </a:p>
          <a:p>
            <a:pPr lvl="0" algn="ctr">
              <a:lnSpc>
                <a:spcPct val="131140"/>
              </a:lnSpc>
            </a:pP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중요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정보</a:t>
            </a: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열람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CBEA4FF-023B-1D01-7F26-1475D0FBC0D3}"/>
              </a:ext>
            </a:extLst>
          </p:cNvPr>
          <p:cNvSpPr txBox="1"/>
          <p:nvPr/>
        </p:nvSpPr>
        <p:spPr>
          <a:xfrm>
            <a:off x="7260394" y="5471937"/>
            <a:ext cx="23526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⑧ </a:t>
            </a:r>
            <a:r>
              <a:rPr lang="ko-KR" altLang="en-US" sz="1200" dirty="0">
                <a:latin typeface="KoPubDotum Medium" pitchFamily="2" charset="-127"/>
                <a:ea typeface="KoPubDotum Medium" pitchFamily="2" charset="-127"/>
                <a:cs typeface="KoPubWorld돋움체 Bold" panose="00000800000000000000" pitchFamily="2" charset="-127"/>
              </a:rPr>
              <a:t>암호화폐 채굴</a:t>
            </a:r>
          </a:p>
        </p:txBody>
      </p:sp>
      <p:sp>
        <p:nvSpPr>
          <p:cNvPr id="105" name="TextBox 33">
            <a:extLst>
              <a:ext uri="{FF2B5EF4-FFF2-40B4-BE49-F238E27FC236}">
                <a16:creationId xmlns:a16="http://schemas.microsoft.com/office/drawing/2014/main" id="{C2EA388E-4A6E-F685-46E4-A427210C297C}"/>
              </a:ext>
            </a:extLst>
          </p:cNvPr>
          <p:cNvSpPr txBox="1"/>
          <p:nvPr/>
        </p:nvSpPr>
        <p:spPr>
          <a:xfrm>
            <a:off x="4023735" y="3405802"/>
            <a:ext cx="1494584" cy="73657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31140"/>
              </a:lnSpc>
            </a:pPr>
            <a:r>
              <a:rPr lang="en-US" alt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④</a:t>
            </a:r>
            <a:r>
              <a:rPr lang="ko-KR" alt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탈취</a:t>
            </a:r>
            <a: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정보</a:t>
            </a:r>
            <a: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</a:t>
            </a:r>
            <a:r>
              <a:rPr 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기반</a:t>
            </a:r>
            <a: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 </a:t>
            </a:r>
            <a:b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</a:br>
            <a:r>
              <a:rPr lang="ko-KR" alt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    </a:t>
            </a:r>
            <a:r>
              <a:rPr lang="en-US" sz="1200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A</a:t>
            </a:r>
            <a: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dmin </a:t>
            </a:r>
            <a:r>
              <a:rPr lang="en-US" sz="1200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P</a:t>
            </a:r>
            <a:r>
              <a:rPr lang="en-US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rofile </a:t>
            </a:r>
            <a:r>
              <a:rPr 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rPr>
              <a:t>생성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16AE78E-19E1-D6AA-ADA8-F8031DF29121}"/>
              </a:ext>
            </a:extLst>
          </p:cNvPr>
          <p:cNvGrpSpPr/>
          <p:nvPr/>
        </p:nvGrpSpPr>
        <p:grpSpPr>
          <a:xfrm>
            <a:off x="4219928" y="1240371"/>
            <a:ext cx="7515850" cy="1392836"/>
            <a:chOff x="4211050" y="1240371"/>
            <a:chExt cx="7515850" cy="1392836"/>
          </a:xfrm>
        </p:grpSpPr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48F3F029-DD02-D706-9B00-52955FAE9AF9}"/>
                </a:ext>
              </a:extLst>
            </p:cNvPr>
            <p:cNvCxnSpPr>
              <a:cxnSpLocks/>
            </p:cNvCxnSpPr>
            <p:nvPr/>
          </p:nvCxnSpPr>
          <p:spPr>
            <a:xfrm>
              <a:off x="4355807" y="1925281"/>
              <a:ext cx="1908480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6B1541B9-1128-1A76-1A40-03F8F437B1D7}"/>
                </a:ext>
              </a:extLst>
            </p:cNvPr>
            <p:cNvCxnSpPr>
              <a:cxnSpLocks/>
            </p:cNvCxnSpPr>
            <p:nvPr/>
          </p:nvCxnSpPr>
          <p:spPr>
            <a:xfrm>
              <a:off x="7479734" y="1928506"/>
              <a:ext cx="606314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B468CC14-D348-6A86-E6B4-C1961D3A10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61127" y="1889908"/>
              <a:ext cx="732566" cy="369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556F19A-F6D3-73F5-9141-525D9541E76A}"/>
                </a:ext>
              </a:extLst>
            </p:cNvPr>
            <p:cNvSpPr txBox="1"/>
            <p:nvPr/>
          </p:nvSpPr>
          <p:spPr>
            <a:xfrm>
              <a:off x="4211050" y="1589377"/>
              <a:ext cx="2352662" cy="300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lnSpc>
                  <a:spcPct val="120000"/>
                </a:lnSpc>
                <a:buFont typeface="+mj-ea"/>
                <a:buAutoNum type="circleNumDbPlain" startAt="2"/>
                <a:defRPr sz="1400">
                  <a:latin typeface="KoPubDotum Medium" pitchFamily="2" charset="-127"/>
                  <a:ea typeface="KoPubDotum Medium" pitchFamily="2" charset="-127"/>
                </a:defRPr>
              </a:lvl1pPr>
            </a:lstStyle>
            <a:p>
              <a:pPr algn="ctr">
                <a:buNone/>
              </a:pPr>
              <a:r>
                <a:rPr lang="en-US" altLang="ko-KR" sz="1200" dirty="0"/>
                <a:t>①</a:t>
              </a:r>
              <a:r>
                <a:rPr lang="ko-KR" altLang="en-US" sz="1200" dirty="0"/>
                <a:t> 이미지 </a:t>
              </a:r>
              <a:r>
                <a:rPr lang="en-US" altLang="ko-KR" sz="1200" dirty="0" err="1"/>
                <a:t>url</a:t>
              </a:r>
              <a:r>
                <a:rPr lang="en-US" altLang="ko-KR" sz="1200" dirty="0"/>
                <a:t> </a:t>
              </a:r>
              <a:r>
                <a:rPr lang="ko-KR" altLang="en-US" sz="1200" dirty="0"/>
                <a:t>요청 변조</a:t>
              </a:r>
              <a:endParaRPr lang="en-US" altLang="ko-KR" sz="1200" dirty="0"/>
            </a:p>
          </p:txBody>
        </p: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5CB30A5D-B5E6-53CF-1823-2F88B8DAC9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934493" y="2032100"/>
              <a:ext cx="741893" cy="442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756326D6-8897-8EFC-7EF1-1F38964F53B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479734" y="2067000"/>
              <a:ext cx="606314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8FF6478-7B4C-437A-5594-1219A6E28EB6}"/>
                </a:ext>
              </a:extLst>
            </p:cNvPr>
            <p:cNvSpPr txBox="1"/>
            <p:nvPr/>
          </p:nvSpPr>
          <p:spPr>
            <a:xfrm>
              <a:off x="8493336" y="1240371"/>
              <a:ext cx="3233564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lnSpc>
                  <a:spcPct val="120000"/>
                </a:lnSpc>
                <a:buFont typeface="+mj-ea"/>
                <a:buAutoNum type="circleNumDbPlain" startAt="2"/>
                <a:defRPr sz="1400">
                  <a:latin typeface="KoPubDotum Medium" pitchFamily="2" charset="-127"/>
                  <a:ea typeface="KoPubDotum Medium" pitchFamily="2" charset="-127"/>
                </a:defRPr>
              </a:lvl1pPr>
            </a:lstStyle>
            <a:p>
              <a:pPr>
                <a:buNone/>
              </a:pPr>
              <a:r>
                <a:rPr lang="en-US" altLang="ko-KR" sz="1200" dirty="0"/>
                <a:t>②</a:t>
              </a:r>
              <a:r>
                <a:rPr lang="ko-KR" altLang="en-US" sz="1200" dirty="0"/>
                <a:t> 서버에서 </a:t>
              </a:r>
              <a:r>
                <a:rPr lang="en-US" altLang="ko-KR" sz="1200" dirty="0"/>
                <a:t>AWS </a:t>
              </a:r>
              <a:r>
                <a:rPr lang="ko-KR" altLang="en-US" sz="1200" dirty="0" err="1" smtClean="0"/>
                <a:t>클라우드</a:t>
              </a:r>
              <a:r>
                <a:rPr lang="ko-KR" altLang="en-US" sz="1200" dirty="0" smtClean="0"/>
                <a:t> </a:t>
              </a:r>
              <a:endParaRPr lang="en-US" altLang="ko-KR" sz="1200" dirty="0" smtClean="0"/>
            </a:p>
            <a:p>
              <a:pPr>
                <a:buNone/>
              </a:pPr>
              <a:r>
                <a:rPr lang="ko-KR" altLang="en-US" sz="1200" dirty="0" smtClean="0"/>
                <a:t>    관리 </a:t>
              </a:r>
              <a:r>
                <a:rPr lang="en-US" altLang="ko-KR" sz="1200" dirty="0">
                  <a:solidFill>
                    <a:srgbClr val="000000"/>
                  </a:solidFill>
                </a:rPr>
                <a:t>URL</a:t>
              </a:r>
              <a:r>
                <a:rPr lang="ko-KR" altLang="ko-KR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로</a:t>
              </a:r>
              <a:r>
                <a:rPr lang="en-US" altLang="ko-KR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 </a:t>
              </a:r>
              <a:r>
                <a:rPr lang="ko-KR" altLang="en-US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데이터</a:t>
              </a:r>
              <a:r>
                <a:rPr lang="ko-KR" altLang="en-US" sz="1200" dirty="0" smtClean="0"/>
                <a:t> </a:t>
              </a:r>
              <a:r>
                <a:rPr lang="ko-KR" altLang="en-US" sz="1200" dirty="0"/>
                <a:t>요청</a:t>
              </a:r>
            </a:p>
          </p:txBody>
        </p: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364BB175-CBE1-2588-8D1A-34B04DECE4E5}"/>
                </a:ext>
              </a:extLst>
            </p:cNvPr>
            <p:cNvGrpSpPr/>
            <p:nvPr/>
          </p:nvGrpSpPr>
          <p:grpSpPr>
            <a:xfrm>
              <a:off x="6648540" y="1671185"/>
              <a:ext cx="620311" cy="809631"/>
              <a:chOff x="5068049" y="1692060"/>
              <a:chExt cx="620311" cy="809631"/>
            </a:xfrm>
          </p:grpSpPr>
          <p:pic>
            <p:nvPicPr>
              <p:cNvPr id="87" name="그림 86">
                <a:extLst>
                  <a:ext uri="{FF2B5EF4-FFF2-40B4-BE49-F238E27FC236}">
                    <a16:creationId xmlns:a16="http://schemas.microsoft.com/office/drawing/2014/main" id="{19AE7509-F590-0E0B-0457-4FC8FCF1A4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68049" y="1692060"/>
                <a:ext cx="620311" cy="620311"/>
              </a:xfrm>
              <a:prstGeom prst="rect">
                <a:avLst/>
              </a:prstGeom>
            </p:spPr>
          </p:pic>
          <p:pic>
            <p:nvPicPr>
              <p:cNvPr id="88" name="그림 87" descr="폰트, 그래픽, 로고, 상징이(가) 표시된 사진&#10;&#10;자동 생성된 설명">
                <a:extLst>
                  <a:ext uri="{FF2B5EF4-FFF2-40B4-BE49-F238E27FC236}">
                    <a16:creationId xmlns:a16="http://schemas.microsoft.com/office/drawing/2014/main" id="{D0FFB251-A745-7605-B348-35DC6EBE91E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164" t="15530" r="15579" b="7820"/>
              <a:stretch/>
            </p:blipFill>
            <p:spPr>
              <a:xfrm>
                <a:off x="5087084" y="2312371"/>
                <a:ext cx="587407" cy="189320"/>
              </a:xfrm>
              <a:prstGeom prst="rect">
                <a:avLst/>
              </a:prstGeom>
            </p:spPr>
          </p:pic>
        </p:grp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D1A863F5-6A93-519D-3B1F-63E0422B2F42}"/>
                </a:ext>
              </a:extLst>
            </p:cNvPr>
            <p:cNvGrpSpPr/>
            <p:nvPr/>
          </p:nvGrpSpPr>
          <p:grpSpPr>
            <a:xfrm>
              <a:off x="9922643" y="1666271"/>
              <a:ext cx="764757" cy="764757"/>
              <a:chOff x="9220705" y="1475257"/>
              <a:chExt cx="964644" cy="964644"/>
            </a:xfrm>
          </p:grpSpPr>
          <p:pic>
            <p:nvPicPr>
              <p:cNvPr id="89" name="Picture 8">
                <a:extLst>
                  <a:ext uri="{FF2B5EF4-FFF2-40B4-BE49-F238E27FC236}">
                    <a16:creationId xmlns:a16="http://schemas.microsoft.com/office/drawing/2014/main" id="{576218C7-C136-49E2-7625-4F9E53CA01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220705" y="1475257"/>
                <a:ext cx="964644" cy="964644"/>
              </a:xfrm>
              <a:prstGeom prst="rect">
                <a:avLst/>
              </a:prstGeom>
            </p:spPr>
          </p:pic>
          <p:pic>
            <p:nvPicPr>
              <p:cNvPr id="90" name="Picture 9">
                <a:extLst>
                  <a:ext uri="{FF2B5EF4-FFF2-40B4-BE49-F238E27FC236}">
                    <a16:creationId xmlns:a16="http://schemas.microsoft.com/office/drawing/2014/main" id="{C7F2A514-2B98-94B0-9FDF-D7199DFE2D2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 b="44789"/>
              <a:stretch/>
            </p:blipFill>
            <p:spPr>
              <a:xfrm>
                <a:off x="9437473" y="1848017"/>
                <a:ext cx="603262" cy="333069"/>
              </a:xfrm>
              <a:prstGeom prst="rect">
                <a:avLst/>
              </a:prstGeom>
            </p:spPr>
          </p:pic>
        </p:grpSp>
        <p:sp>
          <p:nvSpPr>
            <p:cNvPr id="93" name="TextBox 30">
              <a:extLst>
                <a:ext uri="{FF2B5EF4-FFF2-40B4-BE49-F238E27FC236}">
                  <a16:creationId xmlns:a16="http://schemas.microsoft.com/office/drawing/2014/main" id="{0459260E-9E25-E2CA-4CB1-CB162DB43E26}"/>
                </a:ext>
              </a:extLst>
            </p:cNvPr>
            <p:cNvSpPr txBox="1"/>
            <p:nvPr/>
          </p:nvSpPr>
          <p:spPr>
            <a:xfrm>
              <a:off x="4593317" y="2179004"/>
              <a:ext cx="1570672" cy="1652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lvl="0" algn="ctr">
                <a:lnSpc>
                  <a:spcPct val="99600"/>
                </a:lnSpc>
              </a:pPr>
              <a:r>
                <a:rPr lang="en-US" sz="1200" u="none" strike="noStrike" dirty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③ </a:t>
              </a:r>
              <a:r>
                <a:rPr lang="ko-KR" altLang="en-US" sz="1200" u="none" strike="noStrike" dirty="0" err="1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클라우드</a:t>
              </a:r>
              <a:r>
                <a:rPr lang="ko-KR" altLang="en-US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 관리자</a:t>
              </a:r>
              <a:r>
                <a:rPr lang="en-US" altLang="ko-KR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/>
              </a:r>
              <a:br>
                <a:rPr lang="en-US" altLang="ko-KR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</a:br>
              <a:r>
                <a:rPr lang="ko-KR" altLang="en-US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 </a:t>
              </a:r>
              <a:r>
                <a:rPr lang="ko-KR" altLang="en-US" sz="1200" u="none" strike="noStrike" dirty="0" err="1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인증정보</a:t>
              </a:r>
              <a:r>
                <a:rPr lang="ko-KR" altLang="en-US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 </a:t>
              </a:r>
              <a:r>
                <a:rPr lang="ko-KR" sz="1200" u="none" strike="noStrike" dirty="0" smtClean="0">
                  <a:solidFill>
                    <a:srgbClr val="000000"/>
                  </a:solidFill>
                  <a:latin typeface="KoPubDotum Medium" pitchFamily="2" charset="-127"/>
                  <a:ea typeface="KoPubDotum Medium" pitchFamily="2" charset="-127"/>
                </a:rPr>
                <a:t>탈취</a:t>
              </a:r>
              <a:endParaRPr lang="ko-KR" sz="1200" u="none" strike="noStrike" dirty="0">
                <a:solidFill>
                  <a:srgbClr val="000000"/>
                </a:solidFill>
                <a:latin typeface="KoPubDotum Medium" pitchFamily="2" charset="-127"/>
                <a:ea typeface="KoPubDotum Medium" pitchFamily="2" charset="-127"/>
              </a:endParaRPr>
            </a:p>
          </p:txBody>
        </p:sp>
        <p:grpSp>
          <p:nvGrpSpPr>
            <p:cNvPr id="114" name="그룹 113">
              <a:extLst>
                <a:ext uri="{FF2B5EF4-FFF2-40B4-BE49-F238E27FC236}">
                  <a16:creationId xmlns:a16="http://schemas.microsoft.com/office/drawing/2014/main" id="{D76694A3-F2F4-E8E0-505D-23A455731947}"/>
                </a:ext>
              </a:extLst>
            </p:cNvPr>
            <p:cNvGrpSpPr/>
            <p:nvPr/>
          </p:nvGrpSpPr>
          <p:grpSpPr>
            <a:xfrm>
              <a:off x="7856836" y="1589377"/>
              <a:ext cx="1220276" cy="1043830"/>
              <a:chOff x="7856836" y="1589377"/>
              <a:chExt cx="1220276" cy="1043830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F2AF0D2C-1C49-AB8F-A97C-7FE5C8D0FB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08693" y="1589377"/>
                <a:ext cx="769287" cy="769286"/>
              </a:xfrm>
              <a:prstGeom prst="rect">
                <a:avLst/>
              </a:prstGeom>
            </p:spPr>
          </p:pic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F703C8BA-50A6-73DA-D6DE-A392B4331853}"/>
                  </a:ext>
                </a:extLst>
              </p:cNvPr>
              <p:cNvSpPr txBox="1"/>
              <p:nvPr/>
            </p:nvSpPr>
            <p:spPr>
              <a:xfrm>
                <a:off x="7856836" y="2346675"/>
                <a:ext cx="1220276" cy="2865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dirty="0">
                    <a:latin typeface="KoPubDotum Medium" pitchFamily="2" charset="-127"/>
                    <a:ea typeface="KoPubDotum Medium" pitchFamily="2" charset="-127"/>
                    <a:cs typeface="KoPubWorld돋움체 Bold" panose="00000800000000000000" pitchFamily="2" charset="-127"/>
                  </a:rPr>
                  <a:t>서버</a:t>
                </a:r>
              </a:p>
            </p:txBody>
          </p:sp>
        </p:grpSp>
        <p:cxnSp>
          <p:nvCxnSpPr>
            <p:cNvPr id="106" name="직선 화살표 연결선 105">
              <a:extLst>
                <a:ext uri="{FF2B5EF4-FFF2-40B4-BE49-F238E27FC236}">
                  <a16:creationId xmlns:a16="http://schemas.microsoft.com/office/drawing/2014/main" id="{FBDBC944-3A93-77E2-7AD7-BD596491B5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02979" y="2067000"/>
              <a:ext cx="1982411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8" name="Picture 12">
            <a:extLst>
              <a:ext uri="{FF2B5EF4-FFF2-40B4-BE49-F238E27FC236}">
                <a16:creationId xmlns:a16="http://schemas.microsoft.com/office/drawing/2014/main" id="{354D1250-8BBE-FD96-9850-96852986BF0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006190" y="2986856"/>
            <a:ext cx="404528" cy="385858"/>
          </a:xfrm>
          <a:prstGeom prst="rect">
            <a:avLst/>
          </a:prstGeom>
        </p:spPr>
      </p:pic>
      <p:pic>
        <p:nvPicPr>
          <p:cNvPr id="109" name="Picture 42">
            <a:extLst>
              <a:ext uri="{FF2B5EF4-FFF2-40B4-BE49-F238E27FC236}">
                <a16:creationId xmlns:a16="http://schemas.microsoft.com/office/drawing/2014/main" id="{9CC80D11-0373-EDFA-E5A4-E2E903DAF1A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916951" y="4886030"/>
            <a:ext cx="1075928" cy="1075928"/>
          </a:xfrm>
          <a:prstGeom prst="rect">
            <a:avLst/>
          </a:prstGeom>
        </p:spPr>
      </p:pic>
      <p:pic>
        <p:nvPicPr>
          <p:cNvPr id="110" name="Picture 43">
            <a:extLst>
              <a:ext uri="{FF2B5EF4-FFF2-40B4-BE49-F238E27FC236}">
                <a16:creationId xmlns:a16="http://schemas.microsoft.com/office/drawing/2014/main" id="{B64298E7-7296-461F-14E2-7B3A90D71E8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697652" y="5155388"/>
            <a:ext cx="378525" cy="383505"/>
          </a:xfrm>
          <a:prstGeom prst="rect">
            <a:avLst/>
          </a:prstGeom>
        </p:spPr>
      </p:pic>
      <p:pic>
        <p:nvPicPr>
          <p:cNvPr id="113" name="Picture 38">
            <a:extLst>
              <a:ext uri="{FF2B5EF4-FFF2-40B4-BE49-F238E27FC236}">
                <a16:creationId xmlns:a16="http://schemas.microsoft.com/office/drawing/2014/main" id="{E37E10E1-4822-905D-ACBB-EF24DBCB0DE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871328" y="3765997"/>
            <a:ext cx="736559" cy="736559"/>
          </a:xfrm>
          <a:prstGeom prst="rect">
            <a:avLst/>
          </a:prstGeom>
        </p:spPr>
      </p:pic>
      <p:grpSp>
        <p:nvGrpSpPr>
          <p:cNvPr id="53" name="그룹 52"/>
          <p:cNvGrpSpPr/>
          <p:nvPr/>
        </p:nvGrpSpPr>
        <p:grpSpPr>
          <a:xfrm>
            <a:off x="6474160" y="1231668"/>
            <a:ext cx="4764968" cy="4991583"/>
            <a:chOff x="6202986" y="1089621"/>
            <a:chExt cx="5349988" cy="4772232"/>
          </a:xfrm>
        </p:grpSpPr>
        <p:sp>
          <p:nvSpPr>
            <p:cNvPr id="54" name="Rectangle 40" descr="Group border and label">
              <a:extLst>
                <a:ext uri="{FF2B5EF4-FFF2-40B4-BE49-F238E27FC236}">
                  <a16:creationId xmlns:a16="http://schemas.microsoft.com/office/drawing/2014/main" id="{5870E4A1-374D-9F33-1BF6-41E9A78F6269}"/>
                </a:ext>
                <a:ext uri="{C183D7F6-B498-43B3-948B-1728B52AA6E4}">
                  <adec:decorative xmlns="" xmlns:adec="http://schemas.microsoft.com/office/drawing/2017/decorative" val="0"/>
                </a:ext>
              </a:extLst>
            </p:cNvPr>
            <p:cNvSpPr/>
            <p:nvPr/>
          </p:nvSpPr>
          <p:spPr>
            <a:xfrm>
              <a:off x="6202986" y="1089621"/>
              <a:ext cx="5349988" cy="4772232"/>
            </a:xfrm>
            <a:prstGeom prst="rect">
              <a:avLst/>
            </a:pr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02920" tIns="9144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AWS Cloud</a:t>
              </a:r>
            </a:p>
          </p:txBody>
        </p:sp>
        <p:pic>
          <p:nvPicPr>
            <p:cNvPr id="55" name="Graphic 56" descr="AWS logo in group.">
              <a:extLst>
                <a:ext uri="{FF2B5EF4-FFF2-40B4-BE49-F238E27FC236}">
                  <a16:creationId xmlns:a16="http://schemas.microsoft.com/office/drawing/2014/main" id="{F0D31E0D-B3A7-7584-1BF5-B421F0023FE0}"/>
                </a:ext>
                <a:ext uri="{C183D7F6-B498-43B3-948B-1728B52AA6E4}">
                  <adec:decorative xmlns=""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="" xmlns:asvg="http://schemas.microsoft.com/office/drawing/2016/SVG/main" r:embed="rId16"/>
                </a:ext>
              </a:extLst>
            </a:blip>
            <a:srcRect/>
            <a:stretch/>
          </p:blipFill>
          <p:spPr>
            <a:xfrm>
              <a:off x="6216370" y="1095869"/>
              <a:ext cx="381000" cy="381000"/>
            </a:xfrm>
            <a:prstGeom prst="rect">
              <a:avLst/>
            </a:prstGeom>
          </p:spPr>
        </p:pic>
      </p:grp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CDD9B47E-E567-1F04-41E1-82AADE28A8B1}"/>
              </a:ext>
            </a:extLst>
          </p:cNvPr>
          <p:cNvSpPr/>
          <p:nvPr/>
        </p:nvSpPr>
        <p:spPr>
          <a:xfrm>
            <a:off x="4299344" y="1189726"/>
            <a:ext cx="2111817" cy="1553714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CDD9B47E-E567-1F04-41E1-82AADE28A8B1}"/>
              </a:ext>
            </a:extLst>
          </p:cNvPr>
          <p:cNvSpPr/>
          <p:nvPr/>
        </p:nvSpPr>
        <p:spPr>
          <a:xfrm>
            <a:off x="6572590" y="1635673"/>
            <a:ext cx="4203936" cy="1553714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CDD9B47E-E567-1F04-41E1-82AADE28A8B1}"/>
              </a:ext>
            </a:extLst>
          </p:cNvPr>
          <p:cNvSpPr/>
          <p:nvPr/>
        </p:nvSpPr>
        <p:spPr>
          <a:xfrm>
            <a:off x="8222868" y="1299368"/>
            <a:ext cx="2358762" cy="33467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CDD9B47E-E567-1F04-41E1-82AADE28A8B1}"/>
              </a:ext>
            </a:extLst>
          </p:cNvPr>
          <p:cNvSpPr/>
          <p:nvPr/>
        </p:nvSpPr>
        <p:spPr>
          <a:xfrm>
            <a:off x="3949161" y="2921504"/>
            <a:ext cx="1563458" cy="119268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28927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4256</TotalTime>
  <Words>265</Words>
  <Application>Microsoft Office PowerPoint</Application>
  <PresentationFormat>와이드스크린</PresentationFormat>
  <Paragraphs>87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6" baseType="lpstr">
      <vt:lpstr>NanumSquareOTF_ac Bold</vt:lpstr>
      <vt:lpstr>KoPubDotum Light</vt:lpstr>
      <vt:lpstr>Samsung Sharp Sans</vt:lpstr>
      <vt:lpstr>KOPUBDOTUM MEDIUM</vt:lpstr>
      <vt:lpstr>NanumSquare Neo OTF ExtraBold</vt:lpstr>
      <vt:lpstr>맑은 고딕</vt:lpstr>
      <vt:lpstr>KoPubDotum Bold</vt:lpstr>
      <vt:lpstr>KoPubWorld돋움체 Bold</vt:lpstr>
      <vt:lpstr>Arial</vt:lpstr>
      <vt:lpstr>SAMSUNGONE-400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r2com</dc:creator>
  <cp:lastModifiedBy>r2com</cp:lastModifiedBy>
  <cp:revision>878</cp:revision>
  <dcterms:created xsi:type="dcterms:W3CDTF">2024-07-19T10:26:47Z</dcterms:created>
  <dcterms:modified xsi:type="dcterms:W3CDTF">2024-07-27T01:40:54Z</dcterms:modified>
</cp:coreProperties>
</file>

<file path=docProps/thumbnail.jpeg>
</file>